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5" r:id="rId5"/>
  </p:sldMasterIdLst>
  <p:notesMasterIdLst>
    <p:notesMasterId r:id="rId23"/>
  </p:notesMasterIdLst>
  <p:handoutMasterIdLst>
    <p:handoutMasterId r:id="rId24"/>
  </p:handoutMasterIdLst>
  <p:sldIdLst>
    <p:sldId id="256" r:id="rId6"/>
    <p:sldId id="278" r:id="rId7"/>
    <p:sldId id="279" r:id="rId8"/>
    <p:sldId id="280" r:id="rId9"/>
    <p:sldId id="281" r:id="rId10"/>
    <p:sldId id="277" r:id="rId11"/>
    <p:sldId id="275" r:id="rId12"/>
    <p:sldId id="269" r:id="rId13"/>
    <p:sldId id="265" r:id="rId14"/>
    <p:sldId id="266" r:id="rId15"/>
    <p:sldId id="267" r:id="rId16"/>
    <p:sldId id="272" r:id="rId17"/>
    <p:sldId id="262" r:id="rId18"/>
    <p:sldId id="261" r:id="rId19"/>
    <p:sldId id="273" r:id="rId20"/>
    <p:sldId id="274" r:id="rId21"/>
    <p:sldId id="25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1F20"/>
    <a:srgbClr val="A7A9AC"/>
    <a:srgbClr val="FBCE20"/>
    <a:srgbClr val="B3282D"/>
    <a:srgbClr val="004B8D"/>
    <a:srgbClr val="569BBE"/>
    <a:srgbClr val="0065A4"/>
    <a:srgbClr val="00BCE4"/>
    <a:srgbClr val="232020"/>
    <a:srgbClr val="595A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445"/>
    <p:restoredTop sz="80018" autoAdjust="0"/>
  </p:normalViewPr>
  <p:slideViewPr>
    <p:cSldViewPr snapToGrid="0" snapToObjects="1">
      <p:cViewPr varScale="1">
        <p:scale>
          <a:sx n="64" d="100"/>
          <a:sy n="64" d="100"/>
        </p:scale>
        <p:origin x="72" y="5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161" d="100"/>
          <a:sy n="161" d="100"/>
        </p:scale>
        <p:origin x="3536" y="21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F8B778-EE3F-5541-80B6-A033169F05AB}" type="datetimeFigureOut">
              <a:rPr lang="en-US" smtClean="0"/>
              <a:t>11/19/2020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4E72D6-76A0-B84C-AA86-CCE5305622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697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5D8D47-F8B2-844E-B15E-9C55313B0B46}" type="datetimeFigureOut">
              <a:rPr lang="en-US" smtClean="0"/>
              <a:t>11/19/2020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0DA7D4-2281-3F41-A9A9-DF2CBC1C06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404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DA7D4-2281-3F41-A9A9-DF2CBC1C06D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201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DA7D4-2281-3F41-A9A9-DF2CBC1C06D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017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DA7D4-2281-3F41-A9A9-DF2CBC1C06D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2095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DA7D4-2281-3F41-A9A9-DF2CBC1C06D7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9977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DA7D4-2281-3F41-A9A9-DF2CBC1C06D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7210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DA7D4-2281-3F41-A9A9-DF2CBC1C06D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130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dtic.mil/dtic/submit/distribution_limitations_and_statements.html#three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hyperlink" Target="http://dtic.mil/dtic/submit/distribution_limitations_and_statements.html#three" TargetMode="External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5.png"/><Relationship Id="rId4" Type="http://schemas.openxmlformats.org/officeDocument/2006/relationships/image" Target="../media/image5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dtic.mil/dtic/submit/distribution_limitations_and_statements.html#three" TargetMode="External"/><Relationship Id="rId5" Type="http://schemas.openxmlformats.org/officeDocument/2006/relationships/image" Target="../media/image11.svg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dtic.mil/dtic/submit/distribution_limitations_and_statements.html#three" TargetMode="External"/><Relationship Id="rId5" Type="http://schemas.openxmlformats.org/officeDocument/2006/relationships/image" Target="../media/image11.svg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dtic.mil/dtic/submit/distribution_limitations_and_statements.html#three" TargetMode="External"/><Relationship Id="rId5" Type="http://schemas.openxmlformats.org/officeDocument/2006/relationships/image" Target="../media/image11.svg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dtic.mil/dtic/submit/distribution_limitations_and_statements.html#three" TargetMode="External"/><Relationship Id="rId5" Type="http://schemas.openxmlformats.org/officeDocument/2006/relationships/image" Target="../media/image11.svg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dtic.mil/dtic/submit/distribution_limitations_and_statements.html#three" TargetMode="External"/><Relationship Id="rId5" Type="http://schemas.openxmlformats.org/officeDocument/2006/relationships/image" Target="../media/image11.svg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dtic.mil/dtic/submit/distribution_limitations_and_statements.html#three" TargetMode="External"/><Relationship Id="rId5" Type="http://schemas.openxmlformats.org/officeDocument/2006/relationships/image" Target="../media/image11.svg"/><Relationship Id="rId4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hyperlink" Target="http://dtic.mil/dtic/submit/distribution_limitations_and_statements.html#three" TargetMode="External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5.png"/><Relationship Id="rId4" Type="http://schemas.openxmlformats.org/officeDocument/2006/relationships/image" Target="../media/image5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0194" y="2189929"/>
            <a:ext cx="10180320" cy="2387600"/>
          </a:xfrm>
        </p:spPr>
        <p:txBody>
          <a:bodyPr anchor="ctr" anchorCtr="0"/>
          <a:lstStyle>
            <a:lvl1pPr algn="ctr">
              <a:defRPr sz="6000">
                <a:solidFill>
                  <a:srgbClr val="004B8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933451" y="4738779"/>
            <a:ext cx="10420349" cy="647700"/>
          </a:xfrm>
        </p:spPr>
        <p:txBody>
          <a:bodyPr>
            <a:normAutofit/>
          </a:bodyPr>
          <a:lstStyle>
            <a:lvl1pPr marL="0" indent="0" algn="ctr">
              <a:lnSpc>
                <a:spcPct val="180000"/>
              </a:lnSpc>
              <a:buNone/>
              <a:defRPr sz="1000" b="1" spc="300">
                <a:solidFill>
                  <a:srgbClr val="004B8D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18"/>
          <p:cNvSpPr>
            <a:spLocks noGrp="1"/>
          </p:cNvSpPr>
          <p:nvPr>
            <p:ph type="body" sz="quarter" idx="15" hasCustomPrompt="1"/>
          </p:nvPr>
        </p:nvSpPr>
        <p:spPr>
          <a:xfrm>
            <a:off x="512748" y="6583680"/>
            <a:ext cx="10825633" cy="150440"/>
          </a:xfrm>
        </p:spPr>
        <p:txBody>
          <a:bodyPr>
            <a:noAutofit/>
          </a:bodyPr>
          <a:lstStyle>
            <a:lvl1pPr marL="0" indent="0" algn="r">
              <a:buNone/>
              <a:defRPr sz="800" spc="0" baseline="0">
                <a:solidFill>
                  <a:srgbClr val="004B8D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b="1" dirty="0" smtClean="0">
                <a:hlinkClick r:id="rId3"/>
              </a:rPr>
              <a:t>DISTRIBUTION STATEMENT C.</a:t>
            </a:r>
            <a:r>
              <a:rPr lang="en-US" b="1" dirty="0" smtClean="0"/>
              <a:t> Distribution authorized to U.S. Government agencies and their contractors , Critical Technology, October 2014. Other requests for this document shall be referred to AFRL/RIG. 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914400" y="6297039"/>
            <a:ext cx="10363200" cy="0"/>
          </a:xfrm>
          <a:prstGeom prst="line">
            <a:avLst/>
          </a:prstGeom>
          <a:ln>
            <a:solidFill>
              <a:srgbClr val="595A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A41ABF3B-652A-4525-B612-0138BCCF810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728519" y="387178"/>
            <a:ext cx="2801200" cy="902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632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phic 16">
            <a:extLst>
              <a:ext uri="{FF2B5EF4-FFF2-40B4-BE49-F238E27FC236}">
                <a16:creationId xmlns:a16="http://schemas.microsoft.com/office/drawing/2014/main" id="{44E41EBE-3EFB-491D-AF6C-F7C412F5A9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4335" y="6513870"/>
            <a:ext cx="2560320" cy="53098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642C0097-936F-4416-8506-8CBDE8D7844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65885" y="198076"/>
            <a:ext cx="740880" cy="1250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2573" y="1903865"/>
            <a:ext cx="7494154" cy="2899430"/>
          </a:xfrm>
        </p:spPr>
        <p:txBody>
          <a:bodyPr anchor="ctr" anchorCtr="0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519055" y="6536988"/>
            <a:ext cx="7819327" cy="0"/>
          </a:xfrm>
          <a:prstGeom prst="line">
            <a:avLst/>
          </a:prstGeom>
          <a:ln>
            <a:solidFill>
              <a:srgbClr val="CBCC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D4FC867-90C7-46C4-A239-75E739CD55FF}"/>
              </a:ext>
            </a:extLst>
          </p:cNvPr>
          <p:cNvCxnSpPr/>
          <p:nvPr userDrawn="1"/>
        </p:nvCxnSpPr>
        <p:spPr>
          <a:xfrm>
            <a:off x="914400" y="500368"/>
            <a:ext cx="10363200" cy="0"/>
          </a:xfrm>
          <a:prstGeom prst="line">
            <a:avLst/>
          </a:prstGeom>
          <a:ln>
            <a:solidFill>
              <a:srgbClr val="CBCC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8"/>
          <p:cNvSpPr>
            <a:spLocks noGrp="1"/>
          </p:cNvSpPr>
          <p:nvPr>
            <p:ph type="body" sz="quarter" idx="15" hasCustomPrompt="1"/>
          </p:nvPr>
        </p:nvSpPr>
        <p:spPr>
          <a:xfrm>
            <a:off x="512748" y="6583680"/>
            <a:ext cx="10825633" cy="150440"/>
          </a:xfrm>
        </p:spPr>
        <p:txBody>
          <a:bodyPr>
            <a:noAutofit/>
          </a:bodyPr>
          <a:lstStyle>
            <a:lvl1pPr marL="0" indent="0" algn="r">
              <a:buNone/>
              <a:defRPr sz="800" spc="0" baseline="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b="1" dirty="0" smtClean="0">
                <a:hlinkClick r:id="rId7"/>
              </a:rPr>
              <a:t>DISTRIBUTION STATEMENT C.</a:t>
            </a:r>
            <a:r>
              <a:rPr lang="en-US" b="1" dirty="0" smtClean="0"/>
              <a:t> Distribution authorized to U.S. Government agencies and their contractors , Critical Technology, October 2014. Other requests for this document shall be referred to AFRL/RIG.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756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99120"/>
            <a:ext cx="10515600" cy="637515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35416"/>
            <a:ext cx="10515600" cy="502224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6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914400" y="500338"/>
            <a:ext cx="10363200" cy="0"/>
          </a:xfrm>
          <a:prstGeom prst="line">
            <a:avLst/>
          </a:prstGeom>
          <a:ln>
            <a:solidFill>
              <a:srgbClr val="595A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3519055" y="6536988"/>
            <a:ext cx="7819327" cy="0"/>
          </a:xfrm>
          <a:prstGeom prst="line">
            <a:avLst/>
          </a:prstGeom>
          <a:ln>
            <a:solidFill>
              <a:srgbClr val="595A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phic 11">
            <a:extLst>
              <a:ext uri="{FF2B5EF4-FFF2-40B4-BE49-F238E27FC236}">
                <a16:creationId xmlns:a16="http://schemas.microsoft.com/office/drawing/2014/main" id="{CB5BD334-298D-478C-86C2-D672942FB5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5885" y="198076"/>
            <a:ext cx="740880" cy="125059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0D54C71C-1288-472F-A460-7C04D48B3AB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4334" y="6513870"/>
            <a:ext cx="2560320" cy="53098"/>
          </a:xfrm>
          <a:prstGeom prst="rect">
            <a:avLst/>
          </a:prstGeom>
        </p:spPr>
      </p:pic>
      <p:sp>
        <p:nvSpPr>
          <p:cNvPr id="10" name="Text Placeholder 18"/>
          <p:cNvSpPr>
            <a:spLocks noGrp="1"/>
          </p:cNvSpPr>
          <p:nvPr>
            <p:ph type="body" sz="quarter" idx="15" hasCustomPrompt="1"/>
          </p:nvPr>
        </p:nvSpPr>
        <p:spPr>
          <a:xfrm>
            <a:off x="512748" y="6583680"/>
            <a:ext cx="10825633" cy="150440"/>
          </a:xfrm>
        </p:spPr>
        <p:txBody>
          <a:bodyPr>
            <a:noAutofit/>
          </a:bodyPr>
          <a:lstStyle>
            <a:lvl1pPr marL="0" indent="0" algn="r">
              <a:buNone/>
              <a:defRPr sz="800" spc="0" baseline="0">
                <a:solidFill>
                  <a:srgbClr val="004B8D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b="1" dirty="0" smtClean="0">
                <a:hlinkClick r:id="rId6"/>
              </a:rPr>
              <a:t>DISTRIBUTION STATEMENT C.</a:t>
            </a:r>
            <a:r>
              <a:rPr lang="en-US" b="1" dirty="0" smtClean="0"/>
              <a:t> Distribution authorized to U.S. Government agencies and their contractors , Critical Technology, October 2014. Other requests for this document shall be referred to AFRL/RIG.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69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 userDrawn="1"/>
        </p:nvCxnSpPr>
        <p:spPr>
          <a:xfrm>
            <a:off x="3519055" y="6536988"/>
            <a:ext cx="7819327" cy="0"/>
          </a:xfrm>
          <a:prstGeom prst="line">
            <a:avLst/>
          </a:prstGeom>
          <a:ln>
            <a:solidFill>
              <a:srgbClr val="595A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E57503E-0F5A-481B-912D-71A385E5A048}"/>
              </a:ext>
            </a:extLst>
          </p:cNvPr>
          <p:cNvCxnSpPr/>
          <p:nvPr userDrawn="1"/>
        </p:nvCxnSpPr>
        <p:spPr>
          <a:xfrm>
            <a:off x="914400" y="500338"/>
            <a:ext cx="10363200" cy="0"/>
          </a:xfrm>
          <a:prstGeom prst="line">
            <a:avLst/>
          </a:prstGeom>
          <a:ln>
            <a:solidFill>
              <a:srgbClr val="595A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phic 8">
            <a:extLst>
              <a:ext uri="{FF2B5EF4-FFF2-40B4-BE49-F238E27FC236}">
                <a16:creationId xmlns:a16="http://schemas.microsoft.com/office/drawing/2014/main" id="{5EBB45E8-3AF5-47F9-AAF8-FDD09D9BB5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5885" y="198076"/>
            <a:ext cx="740880" cy="125059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1FE42EDD-719A-407E-B62C-9197999F516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4334" y="6513870"/>
            <a:ext cx="2560320" cy="53098"/>
          </a:xfrm>
          <a:prstGeom prst="rect">
            <a:avLst/>
          </a:prstGeom>
        </p:spPr>
      </p:pic>
      <p:sp>
        <p:nvSpPr>
          <p:cNvPr id="11" name="Text Placeholder 18"/>
          <p:cNvSpPr>
            <a:spLocks noGrp="1"/>
          </p:cNvSpPr>
          <p:nvPr>
            <p:ph type="body" sz="quarter" idx="15" hasCustomPrompt="1"/>
          </p:nvPr>
        </p:nvSpPr>
        <p:spPr>
          <a:xfrm>
            <a:off x="512748" y="6583680"/>
            <a:ext cx="10825633" cy="150440"/>
          </a:xfrm>
        </p:spPr>
        <p:txBody>
          <a:bodyPr>
            <a:noAutofit/>
          </a:bodyPr>
          <a:lstStyle>
            <a:lvl1pPr marL="0" indent="0" algn="r">
              <a:buNone/>
              <a:defRPr sz="800" spc="0" baseline="0">
                <a:solidFill>
                  <a:srgbClr val="004B8D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b="1" dirty="0" smtClean="0">
                <a:hlinkClick r:id="rId6"/>
              </a:rPr>
              <a:t>DISTRIBUTION STATEMENT C.</a:t>
            </a:r>
            <a:r>
              <a:rPr lang="en-US" b="1" dirty="0" smtClean="0"/>
              <a:t> Distribution authorized to U.S. Government agencies and their contractors , Critical Technology, October 2014. Other requests for this document shall be referred to AFRL/RIG.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500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35417"/>
            <a:ext cx="5181600" cy="502093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6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35417"/>
            <a:ext cx="5181600" cy="502093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6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38200" y="549387"/>
            <a:ext cx="10515600" cy="732645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9A7E89B-15AA-4061-B0AF-2577F800530A}"/>
              </a:ext>
            </a:extLst>
          </p:cNvPr>
          <p:cNvCxnSpPr/>
          <p:nvPr userDrawn="1"/>
        </p:nvCxnSpPr>
        <p:spPr>
          <a:xfrm>
            <a:off x="914400" y="500338"/>
            <a:ext cx="10363200" cy="0"/>
          </a:xfrm>
          <a:prstGeom prst="line">
            <a:avLst/>
          </a:prstGeom>
          <a:ln>
            <a:solidFill>
              <a:srgbClr val="595A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F2E0E80-6006-4B76-B8C3-1395111A7B20}"/>
              </a:ext>
            </a:extLst>
          </p:cNvPr>
          <p:cNvCxnSpPr/>
          <p:nvPr userDrawn="1"/>
        </p:nvCxnSpPr>
        <p:spPr>
          <a:xfrm>
            <a:off x="3519055" y="6536988"/>
            <a:ext cx="7819327" cy="0"/>
          </a:xfrm>
          <a:prstGeom prst="line">
            <a:avLst/>
          </a:prstGeom>
          <a:ln>
            <a:solidFill>
              <a:srgbClr val="595A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phic 13">
            <a:extLst>
              <a:ext uri="{FF2B5EF4-FFF2-40B4-BE49-F238E27FC236}">
                <a16:creationId xmlns:a16="http://schemas.microsoft.com/office/drawing/2014/main" id="{478A3597-B5FE-464A-A618-66CAB72EC7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5885" y="198076"/>
            <a:ext cx="740880" cy="125059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B65899C1-8647-4059-ABB4-F246F07201E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4334" y="6513870"/>
            <a:ext cx="2560320" cy="53098"/>
          </a:xfrm>
          <a:prstGeom prst="rect">
            <a:avLst/>
          </a:prstGeom>
        </p:spPr>
      </p:pic>
      <p:sp>
        <p:nvSpPr>
          <p:cNvPr id="13" name="Text Placeholder 18"/>
          <p:cNvSpPr>
            <a:spLocks noGrp="1"/>
          </p:cNvSpPr>
          <p:nvPr>
            <p:ph type="body" sz="quarter" idx="15" hasCustomPrompt="1"/>
          </p:nvPr>
        </p:nvSpPr>
        <p:spPr>
          <a:xfrm>
            <a:off x="512748" y="6583680"/>
            <a:ext cx="10825633" cy="150440"/>
          </a:xfrm>
        </p:spPr>
        <p:txBody>
          <a:bodyPr>
            <a:noAutofit/>
          </a:bodyPr>
          <a:lstStyle>
            <a:lvl1pPr marL="0" indent="0" algn="r">
              <a:buNone/>
              <a:defRPr sz="800" spc="0" baseline="0">
                <a:solidFill>
                  <a:srgbClr val="004B8D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b="1" dirty="0" smtClean="0">
                <a:hlinkClick r:id="rId6"/>
              </a:rPr>
              <a:t>DISTRIBUTION STATEMENT C.</a:t>
            </a:r>
            <a:r>
              <a:rPr lang="en-US" b="1" dirty="0" smtClean="0"/>
              <a:t> Distribution authorized to U.S. Government agencies and their contractors , Critical Technology, October 2014. Other requests for this document shall be referred to AFRL/RIG.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573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9" y="1289302"/>
            <a:ext cx="5157787" cy="240405"/>
          </a:xfrm>
        </p:spPr>
        <p:txBody>
          <a:bodyPr anchor="b">
            <a:normAutofit/>
          </a:bodyPr>
          <a:lstStyle>
            <a:lvl1pPr marL="0" indent="0">
              <a:buNone/>
              <a:defRPr sz="1200" b="1" spc="300">
                <a:solidFill>
                  <a:srgbClr val="00BCE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1645105"/>
            <a:ext cx="5157787" cy="467450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6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1" y="1289301"/>
            <a:ext cx="5183188" cy="240406"/>
          </a:xfrm>
        </p:spPr>
        <p:txBody>
          <a:bodyPr anchor="b">
            <a:normAutofit/>
          </a:bodyPr>
          <a:lstStyle>
            <a:lvl1pPr marL="0" indent="0">
              <a:buNone/>
              <a:defRPr sz="1200" b="1" spc="300">
                <a:solidFill>
                  <a:srgbClr val="00BCE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1645105"/>
            <a:ext cx="5183188" cy="467450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6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38200" y="549389"/>
            <a:ext cx="10515600" cy="732645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6E72957-FF0C-4E9F-A61B-EA11590570A5}"/>
              </a:ext>
            </a:extLst>
          </p:cNvPr>
          <p:cNvCxnSpPr/>
          <p:nvPr userDrawn="1"/>
        </p:nvCxnSpPr>
        <p:spPr>
          <a:xfrm>
            <a:off x="914400" y="500338"/>
            <a:ext cx="10363200" cy="0"/>
          </a:xfrm>
          <a:prstGeom prst="line">
            <a:avLst/>
          </a:prstGeom>
          <a:ln>
            <a:solidFill>
              <a:srgbClr val="595A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F85AC12-A373-4B58-80C7-799AD015CFA6}"/>
              </a:ext>
            </a:extLst>
          </p:cNvPr>
          <p:cNvCxnSpPr/>
          <p:nvPr userDrawn="1"/>
        </p:nvCxnSpPr>
        <p:spPr>
          <a:xfrm>
            <a:off x="3519055" y="6536988"/>
            <a:ext cx="7819327" cy="0"/>
          </a:xfrm>
          <a:prstGeom prst="line">
            <a:avLst/>
          </a:prstGeom>
          <a:ln>
            <a:solidFill>
              <a:srgbClr val="595A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Graphic 15">
            <a:extLst>
              <a:ext uri="{FF2B5EF4-FFF2-40B4-BE49-F238E27FC236}">
                <a16:creationId xmlns:a16="http://schemas.microsoft.com/office/drawing/2014/main" id="{260BA43A-CC7C-4D7F-BA1B-1E7259FD6D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5885" y="198076"/>
            <a:ext cx="740880" cy="125059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BCFC18A9-D4D3-41DC-98B6-432053B031E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4334" y="6513870"/>
            <a:ext cx="2560320" cy="53098"/>
          </a:xfrm>
          <a:prstGeom prst="rect">
            <a:avLst/>
          </a:prstGeom>
        </p:spPr>
      </p:pic>
      <p:sp>
        <p:nvSpPr>
          <p:cNvPr id="15" name="Text Placeholder 18"/>
          <p:cNvSpPr>
            <a:spLocks noGrp="1"/>
          </p:cNvSpPr>
          <p:nvPr>
            <p:ph type="body" sz="quarter" idx="15" hasCustomPrompt="1"/>
          </p:nvPr>
        </p:nvSpPr>
        <p:spPr>
          <a:xfrm>
            <a:off x="512748" y="6583680"/>
            <a:ext cx="10825633" cy="150440"/>
          </a:xfrm>
        </p:spPr>
        <p:txBody>
          <a:bodyPr>
            <a:noAutofit/>
          </a:bodyPr>
          <a:lstStyle>
            <a:lvl1pPr marL="0" indent="0" algn="r">
              <a:buNone/>
              <a:defRPr sz="800" spc="0" baseline="0">
                <a:solidFill>
                  <a:srgbClr val="004B8D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b="1" dirty="0" smtClean="0">
                <a:hlinkClick r:id="rId6"/>
              </a:rPr>
              <a:t>DISTRIBUTION STATEMENT C.</a:t>
            </a:r>
            <a:r>
              <a:rPr lang="en-US" b="1" dirty="0" smtClean="0"/>
              <a:t> Distribution authorized to U.S. Government agencies and their contractors , Critical Technology, October 2014. Other requests for this document shall be referred to AFRL/RIG.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271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612964"/>
            <a:ext cx="10515600" cy="605492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5"/>
          </p:nvPr>
        </p:nvSpPr>
        <p:spPr>
          <a:xfrm>
            <a:off x="838200" y="1335418"/>
            <a:ext cx="5215467" cy="45664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6"/>
          </p:nvPr>
        </p:nvSpPr>
        <p:spPr>
          <a:xfrm>
            <a:off x="6286501" y="1335418"/>
            <a:ext cx="5067300" cy="3684587"/>
          </a:xfrm>
          <a:solidFill>
            <a:schemeClr val="bg2"/>
          </a:solidFill>
          <a:ln>
            <a:solidFill>
              <a:srgbClr val="595A59"/>
            </a:solidFill>
          </a:ln>
        </p:spPr>
        <p:txBody>
          <a:bodyPr/>
          <a:lstStyle/>
          <a:p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4F67F46-E28D-430E-AC9B-F8685C97697D}"/>
              </a:ext>
            </a:extLst>
          </p:cNvPr>
          <p:cNvCxnSpPr/>
          <p:nvPr userDrawn="1"/>
        </p:nvCxnSpPr>
        <p:spPr>
          <a:xfrm>
            <a:off x="914400" y="500338"/>
            <a:ext cx="10363200" cy="0"/>
          </a:xfrm>
          <a:prstGeom prst="line">
            <a:avLst/>
          </a:prstGeom>
          <a:ln>
            <a:solidFill>
              <a:srgbClr val="595A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D280267-0AF0-4BA8-9BCA-DF304F51124E}"/>
              </a:ext>
            </a:extLst>
          </p:cNvPr>
          <p:cNvCxnSpPr/>
          <p:nvPr userDrawn="1"/>
        </p:nvCxnSpPr>
        <p:spPr>
          <a:xfrm>
            <a:off x="3519055" y="6536988"/>
            <a:ext cx="7819327" cy="0"/>
          </a:xfrm>
          <a:prstGeom prst="line">
            <a:avLst/>
          </a:prstGeom>
          <a:ln>
            <a:solidFill>
              <a:srgbClr val="595A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236336D6-F9D2-406E-A7BB-400BDAF7D4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5885" y="198076"/>
            <a:ext cx="740880" cy="125059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FC23561A-5E84-415B-8065-65D33D6E76E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4334" y="6513870"/>
            <a:ext cx="2560320" cy="53098"/>
          </a:xfrm>
          <a:prstGeom prst="rect">
            <a:avLst/>
          </a:prstGeom>
        </p:spPr>
      </p:pic>
      <p:sp>
        <p:nvSpPr>
          <p:cNvPr id="14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512748" y="6583680"/>
            <a:ext cx="10825633" cy="150440"/>
          </a:xfrm>
        </p:spPr>
        <p:txBody>
          <a:bodyPr>
            <a:noAutofit/>
          </a:bodyPr>
          <a:lstStyle>
            <a:lvl1pPr marL="0" indent="0" algn="r">
              <a:buNone/>
              <a:defRPr sz="800" spc="0" baseline="0">
                <a:solidFill>
                  <a:srgbClr val="004B8D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b="1" dirty="0" smtClean="0">
                <a:hlinkClick r:id="rId6"/>
              </a:rPr>
              <a:t>DISTRIBUTION STATEMENT C.</a:t>
            </a:r>
            <a:r>
              <a:rPr lang="en-US" b="1" dirty="0" smtClean="0"/>
              <a:t> Distribution authorized to U.S. Government agencies and their contractors , Critical Technology, October 2014. Other requests for this document shall be referred to AFRL/RIG.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51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2C5B84D-DEDB-41EB-BC9B-FFB68E34922F}"/>
              </a:ext>
            </a:extLst>
          </p:cNvPr>
          <p:cNvCxnSpPr/>
          <p:nvPr userDrawn="1"/>
        </p:nvCxnSpPr>
        <p:spPr>
          <a:xfrm>
            <a:off x="914400" y="500338"/>
            <a:ext cx="10363200" cy="0"/>
          </a:xfrm>
          <a:prstGeom prst="line">
            <a:avLst/>
          </a:prstGeom>
          <a:ln>
            <a:solidFill>
              <a:srgbClr val="595A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11FEC06-97B7-42BA-B7BF-C278477E3DE8}"/>
              </a:ext>
            </a:extLst>
          </p:cNvPr>
          <p:cNvCxnSpPr/>
          <p:nvPr userDrawn="1"/>
        </p:nvCxnSpPr>
        <p:spPr>
          <a:xfrm>
            <a:off x="3519055" y="6536988"/>
            <a:ext cx="7819327" cy="0"/>
          </a:xfrm>
          <a:prstGeom prst="line">
            <a:avLst/>
          </a:prstGeom>
          <a:ln>
            <a:solidFill>
              <a:srgbClr val="595A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236336D6-F9D2-406E-A7BB-400BDAF7D4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5885" y="198076"/>
            <a:ext cx="740880" cy="125059"/>
          </a:xfrm>
          <a:prstGeom prst="rect">
            <a:avLst/>
          </a:prstGeom>
        </p:spPr>
      </p:pic>
      <p:pic>
        <p:nvPicPr>
          <p:cNvPr id="12" name="Graphic 17">
            <a:extLst>
              <a:ext uri="{FF2B5EF4-FFF2-40B4-BE49-F238E27FC236}">
                <a16:creationId xmlns:a16="http://schemas.microsoft.com/office/drawing/2014/main" id="{FC23561A-5E84-415B-8065-65D33D6E76E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4334" y="6513870"/>
            <a:ext cx="2560320" cy="53098"/>
          </a:xfrm>
          <a:prstGeom prst="rect">
            <a:avLst/>
          </a:prstGeom>
        </p:spPr>
      </p:pic>
      <p:sp>
        <p:nvSpPr>
          <p:cNvPr id="7" name="Text Placeholder 18"/>
          <p:cNvSpPr>
            <a:spLocks noGrp="1"/>
          </p:cNvSpPr>
          <p:nvPr>
            <p:ph type="body" sz="quarter" idx="15" hasCustomPrompt="1"/>
          </p:nvPr>
        </p:nvSpPr>
        <p:spPr>
          <a:xfrm>
            <a:off x="512748" y="6583680"/>
            <a:ext cx="10825633" cy="150440"/>
          </a:xfrm>
        </p:spPr>
        <p:txBody>
          <a:bodyPr>
            <a:noAutofit/>
          </a:bodyPr>
          <a:lstStyle>
            <a:lvl1pPr marL="0" indent="0" algn="r">
              <a:buNone/>
              <a:defRPr sz="800" spc="0" baseline="0">
                <a:solidFill>
                  <a:srgbClr val="004B8D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b="1" dirty="0" smtClean="0">
                <a:hlinkClick r:id="rId6"/>
              </a:rPr>
              <a:t>DISTRIBUTION STATEMENT C.</a:t>
            </a:r>
            <a:r>
              <a:rPr lang="en-US" b="1" dirty="0" smtClean="0"/>
              <a:t> Distribution authorized to U.S. Government agencies and their contractors , Critical Technology, October 2014. Other requests for this document shall be referred to AFRL/RIG.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291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2573" y="1903867"/>
            <a:ext cx="7494154" cy="2852737"/>
          </a:xfrm>
        </p:spPr>
        <p:txBody>
          <a:bodyPr anchor="ctr" anchorCtr="0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519055" y="6536988"/>
            <a:ext cx="7819327" cy="0"/>
          </a:xfrm>
          <a:prstGeom prst="line">
            <a:avLst/>
          </a:prstGeom>
          <a:ln>
            <a:solidFill>
              <a:srgbClr val="CBCC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FE5235-994A-493B-939F-DA1F86E9240B}"/>
              </a:ext>
            </a:extLst>
          </p:cNvPr>
          <p:cNvCxnSpPr/>
          <p:nvPr userDrawn="1"/>
        </p:nvCxnSpPr>
        <p:spPr>
          <a:xfrm>
            <a:off x="914400" y="500368"/>
            <a:ext cx="10363200" cy="0"/>
          </a:xfrm>
          <a:prstGeom prst="line">
            <a:avLst/>
          </a:prstGeom>
          <a:ln>
            <a:solidFill>
              <a:srgbClr val="CBCC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phic 8">
            <a:extLst>
              <a:ext uri="{FF2B5EF4-FFF2-40B4-BE49-F238E27FC236}">
                <a16:creationId xmlns:a16="http://schemas.microsoft.com/office/drawing/2014/main" id="{5FBC0449-3189-4D40-BA64-41F825098D8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4335" y="6513870"/>
            <a:ext cx="2560320" cy="53098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B37CFA1C-B8CE-4B34-AB6B-112B3E647DA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65885" y="198076"/>
            <a:ext cx="740880" cy="125059"/>
          </a:xfrm>
          <a:prstGeom prst="rect">
            <a:avLst/>
          </a:prstGeom>
        </p:spPr>
      </p:pic>
      <p:sp>
        <p:nvSpPr>
          <p:cNvPr id="13" name="Text Placeholder 18"/>
          <p:cNvSpPr>
            <a:spLocks noGrp="1"/>
          </p:cNvSpPr>
          <p:nvPr>
            <p:ph type="body" sz="quarter" idx="15" hasCustomPrompt="1"/>
          </p:nvPr>
        </p:nvSpPr>
        <p:spPr>
          <a:xfrm>
            <a:off x="512748" y="6583680"/>
            <a:ext cx="10825633" cy="150440"/>
          </a:xfrm>
        </p:spPr>
        <p:txBody>
          <a:bodyPr>
            <a:noAutofit/>
          </a:bodyPr>
          <a:lstStyle>
            <a:lvl1pPr marL="0" indent="0" algn="r">
              <a:buNone/>
              <a:defRPr sz="800" spc="0" baseline="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b="1" dirty="0" smtClean="0">
                <a:hlinkClick r:id="rId7"/>
              </a:rPr>
              <a:t>DISTRIBUTION STATEMENT C.</a:t>
            </a:r>
            <a:r>
              <a:rPr lang="en-US" b="1" dirty="0" smtClean="0"/>
              <a:t> Distribution authorized to U.S. Government agencies and their contractors , Critical Technology, October 2014. Other requests for this document shall be referred to AFRL/RIG.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290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6E0E4E-0BEA-EF4C-B7F3-07BD370CC89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29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78" r:id="rId2"/>
    <p:sldLayoutId id="2147483688" r:id="rId3"/>
    <p:sldLayoutId id="2147483667" r:id="rId4"/>
    <p:sldLayoutId id="2147483691" r:id="rId5"/>
    <p:sldLayoutId id="2147483692" r:id="rId6"/>
    <p:sldLayoutId id="2147483693" r:id="rId7"/>
    <p:sldLayoutId id="2147483694" r:id="rId8"/>
    <p:sldLayoutId id="2147483689" r:id="rId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0" i="0" kern="1200">
          <a:solidFill>
            <a:srgbClr val="004B8D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 ARM and Beyond: </a:t>
            </a:r>
            <a:br>
              <a:rPr lang="en-US" dirty="0" smtClean="0"/>
            </a:br>
            <a:r>
              <a:rPr lang="en-US" sz="4400" dirty="0" smtClean="0"/>
              <a:t>Embedding seL4 in the Air Force</a:t>
            </a:r>
            <a:endParaRPr lang="en-US" sz="44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90000"/>
              </a:lnSpc>
            </a:pPr>
            <a:r>
              <a:rPr lang="en-US" dirty="0" smtClean="0"/>
              <a:t>Kyle </a:t>
            </a:r>
            <a:r>
              <a:rPr lang="en-US" dirty="0" err="1" smtClean="0"/>
              <a:t>Tillotson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Air Force Research Laboratory Information Directorate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DISTRIBUTION A.   Approved for public release: distribution unlimited. Case Number 88ABW-2020-3625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000" dirty="0"/>
              <a:t>Software isolation and introspection</a:t>
            </a:r>
          </a:p>
          <a:p>
            <a:r>
              <a:rPr lang="en-US" sz="2000" dirty="0"/>
              <a:t>seL4-native Virtual Machine Manager</a:t>
            </a:r>
          </a:p>
          <a:p>
            <a:pPr lvl="1"/>
            <a:r>
              <a:rPr lang="en-US" sz="2000" dirty="0"/>
              <a:t>Mission Essential Functions in separate VMs</a:t>
            </a:r>
          </a:p>
          <a:p>
            <a:r>
              <a:rPr lang="en-US" sz="2000" dirty="0"/>
              <a:t>Policy Enforcement Engine</a:t>
            </a:r>
          </a:p>
          <a:p>
            <a:pPr lvl="1"/>
            <a:r>
              <a:rPr lang="en-US" sz="2000" dirty="0"/>
              <a:t>Compare messages to mission parameters</a:t>
            </a:r>
          </a:p>
          <a:p>
            <a:r>
              <a:rPr lang="en-US" sz="2000" dirty="0"/>
              <a:t>Recovery service</a:t>
            </a:r>
          </a:p>
          <a:p>
            <a:r>
              <a:rPr lang="en-US" sz="2000" dirty="0"/>
              <a:t>HARDEN (MIT-LL)</a:t>
            </a:r>
          </a:p>
          <a:p>
            <a:pPr lvl="1"/>
            <a:r>
              <a:rPr lang="en-US" sz="2000" dirty="0"/>
              <a:t>Decompose mission into critical components</a:t>
            </a:r>
          </a:p>
          <a:p>
            <a:pPr lvl="1"/>
            <a:r>
              <a:rPr lang="en-US" sz="2000" dirty="0"/>
              <a:t>Determine vulnerabilities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Agile and Resilient Embedded Systems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DISTRIBUTION A.   Approved for public release: distribution unlimited. Case Number 88ABW-2020-3625 </a:t>
            </a:r>
          </a:p>
          <a:p>
            <a:endParaRPr lang="en-US" dirty="0"/>
          </a:p>
        </p:txBody>
      </p:sp>
      <p:pic>
        <p:nvPicPr>
          <p:cNvPr id="23" name="Content Placeholder 4"/>
          <p:cNvPicPr>
            <a:picLocks noGrp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1535080"/>
            <a:ext cx="5181600" cy="4621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73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000" dirty="0"/>
              <a:t>Build on ARES</a:t>
            </a:r>
          </a:p>
          <a:p>
            <a:r>
              <a:rPr lang="en-US" sz="2000" dirty="0"/>
              <a:t>Secure boot/recovery</a:t>
            </a:r>
          </a:p>
          <a:p>
            <a:pPr lvl="1"/>
            <a:r>
              <a:rPr lang="en-US" sz="2000" dirty="0"/>
              <a:t>Recover compromised MEFs</a:t>
            </a:r>
          </a:p>
          <a:p>
            <a:pPr lvl="1"/>
            <a:r>
              <a:rPr lang="en-US" sz="2000" dirty="0"/>
              <a:t>Provide root-of-trust for seL4</a:t>
            </a:r>
          </a:p>
          <a:p>
            <a:r>
              <a:rPr lang="en-US" sz="2000" dirty="0"/>
              <a:t>seL4 driver architecture</a:t>
            </a:r>
          </a:p>
          <a:p>
            <a:pPr lvl="1"/>
            <a:r>
              <a:rPr lang="en-US" sz="2000" dirty="0"/>
              <a:t>Micro-service driver framework</a:t>
            </a:r>
          </a:p>
          <a:p>
            <a:pPr lvl="1"/>
            <a:r>
              <a:rPr lang="en-US" sz="2000" dirty="0"/>
              <a:t>Starting point for driver development</a:t>
            </a:r>
          </a:p>
          <a:p>
            <a:r>
              <a:rPr lang="en-US" sz="2000" dirty="0"/>
              <a:t>RISC-V</a:t>
            </a:r>
          </a:p>
          <a:p>
            <a:pPr lvl="1"/>
            <a:r>
              <a:rPr lang="en-US" sz="2000" dirty="0"/>
              <a:t>Memory tagging (CHERI, DOVER)</a:t>
            </a:r>
          </a:p>
          <a:p>
            <a:pPr lvl="1"/>
            <a:r>
              <a:rPr lang="en-US" sz="2000" dirty="0"/>
              <a:t>HW/SW complementation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Highly Assured and Defended Embedded Systems (HADES)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DISTRIBUTION A.   Approved for public release: distribution unlimited. Case Number 88ABW-2020-3625 </a:t>
            </a:r>
          </a:p>
          <a:p>
            <a:endParaRPr lang="en-US" dirty="0"/>
          </a:p>
        </p:txBody>
      </p:sp>
      <p:pic>
        <p:nvPicPr>
          <p:cNvPr id="27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41623" y="1335088"/>
            <a:ext cx="4842753" cy="502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07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A6317-AC72-451A-BF2D-3333DFA21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DISTRIBUTION A.   Approved for public release: distribution unlimited. Case Number 88ABW-2020-3625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811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Containerization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Challenging</a:t>
            </a:r>
          </a:p>
          <a:p>
            <a:pPr lvl="1"/>
            <a:r>
              <a:rPr lang="en-US" sz="2800" dirty="0"/>
              <a:t>seL4 is a microkernel</a:t>
            </a:r>
          </a:p>
          <a:p>
            <a:pPr lvl="1"/>
            <a:r>
              <a:rPr lang="en-US" sz="2800" dirty="0"/>
              <a:t>Is containerization even possible?</a:t>
            </a:r>
          </a:p>
          <a:p>
            <a:r>
              <a:rPr lang="en-US" sz="2800" dirty="0"/>
              <a:t>Demand from developers</a:t>
            </a:r>
          </a:p>
          <a:p>
            <a:pPr lvl="1"/>
            <a:r>
              <a:rPr lang="en-US" sz="2800" dirty="0"/>
              <a:t>Containers are the standard mode of distribution</a:t>
            </a:r>
          </a:p>
          <a:p>
            <a:pPr lvl="1"/>
            <a:r>
              <a:rPr lang="en-US" sz="2800" dirty="0"/>
              <a:t>AF is revising coding practices</a:t>
            </a:r>
          </a:p>
          <a:p>
            <a:r>
              <a:rPr lang="en-US" sz="2800" dirty="0"/>
              <a:t>Improving usability</a:t>
            </a:r>
          </a:p>
          <a:p>
            <a:r>
              <a:rPr lang="en-US" sz="2800" dirty="0"/>
              <a:t>Provide options</a:t>
            </a:r>
          </a:p>
          <a:p>
            <a:r>
              <a:rPr lang="en-US" sz="2800" dirty="0"/>
              <a:t>Pull between isolation and </a:t>
            </a:r>
            <a:r>
              <a:rPr lang="en-US" sz="2800" dirty="0" smtClean="0"/>
              <a:t>performance</a:t>
            </a:r>
            <a:endParaRPr lang="en-US" sz="280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DISTRIBUTION A.   Approved for public release: distribution unlimited. Case Number 88ABW-2020-3625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93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Low-level Hardware Systems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Inverse problem for containerization</a:t>
            </a:r>
          </a:p>
          <a:p>
            <a:r>
              <a:rPr lang="en-US" sz="2800" dirty="0"/>
              <a:t>Custom architecture for specific purposes</a:t>
            </a:r>
          </a:p>
          <a:p>
            <a:pPr lvl="1"/>
            <a:r>
              <a:rPr lang="en-US" sz="2800" dirty="0"/>
              <a:t>Strict classification restrictions</a:t>
            </a:r>
          </a:p>
          <a:p>
            <a:r>
              <a:rPr lang="en-US" sz="2800" dirty="0"/>
              <a:t>Like utilities, looking to modernize</a:t>
            </a:r>
          </a:p>
          <a:p>
            <a:pPr lvl="1"/>
            <a:r>
              <a:rPr lang="en-US" sz="2800" dirty="0"/>
              <a:t>Interested in the formal verification aspects of seL4</a:t>
            </a:r>
          </a:p>
          <a:p>
            <a:pPr lvl="1"/>
            <a:r>
              <a:rPr lang="en-US" sz="2800" dirty="0"/>
              <a:t>Software execution assurance</a:t>
            </a:r>
          </a:p>
          <a:p>
            <a:r>
              <a:rPr lang="en-US" sz="2800" dirty="0"/>
              <a:t>How to best use seL4 in such an environment?</a:t>
            </a:r>
          </a:p>
          <a:p>
            <a:pPr lvl="1"/>
            <a:r>
              <a:rPr lang="en-US" sz="2800" dirty="0"/>
              <a:t>Local on each chip?</a:t>
            </a:r>
          </a:p>
          <a:p>
            <a:pPr lvl="1"/>
            <a:r>
              <a:rPr lang="en-US" sz="2800" dirty="0"/>
              <a:t>Higher-order controller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DISTRIBUTION A.   Approved for public release: distribution unlimited. Case Number 88ABW-2020-3625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240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seL4 and Manned Avionics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Focus has been on unmanned</a:t>
            </a:r>
          </a:p>
          <a:p>
            <a:r>
              <a:rPr lang="en-US" sz="2800" dirty="0"/>
              <a:t>How to use seL4 in a manned airframe?</a:t>
            </a:r>
          </a:p>
          <a:p>
            <a:r>
              <a:rPr lang="en-US" sz="2800" dirty="0"/>
              <a:t>Challenges</a:t>
            </a:r>
          </a:p>
          <a:p>
            <a:pPr lvl="1"/>
            <a:r>
              <a:rPr lang="en-US" sz="2800" dirty="0"/>
              <a:t>Large network</a:t>
            </a:r>
          </a:p>
          <a:p>
            <a:pPr lvl="1"/>
            <a:r>
              <a:rPr lang="en-US" sz="2800" dirty="0"/>
              <a:t>Proprietary hardware</a:t>
            </a:r>
          </a:p>
          <a:p>
            <a:pPr lvl="1"/>
            <a:r>
              <a:rPr lang="en-US" sz="2800" dirty="0"/>
              <a:t>Tight timing constraints</a:t>
            </a:r>
          </a:p>
          <a:p>
            <a:r>
              <a:rPr lang="en-US" sz="2800" dirty="0"/>
              <a:t>Possibilities</a:t>
            </a:r>
          </a:p>
          <a:p>
            <a:pPr lvl="1"/>
            <a:r>
              <a:rPr lang="en-US" sz="2800" dirty="0"/>
              <a:t>Network gateways</a:t>
            </a:r>
          </a:p>
          <a:p>
            <a:pPr lvl="1"/>
            <a:r>
              <a:rPr lang="en-US" sz="2800" dirty="0"/>
              <a:t>Expansion </a:t>
            </a:r>
            <a:r>
              <a:rPr lang="en-US" sz="2800" dirty="0" smtClean="0"/>
              <a:t>modules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DISTRIBUTION A.   Approved for public release: distribution unlimited. Case Number 88ABW-2020-3625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05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AF needs make seL4 a good fit</a:t>
            </a:r>
          </a:p>
          <a:p>
            <a:r>
              <a:rPr lang="en-US" sz="2800" dirty="0" smtClean="0"/>
              <a:t>ARES showed the AF that seL4-powered </a:t>
            </a:r>
            <a:r>
              <a:rPr lang="en-US" sz="2800" dirty="0"/>
              <a:t>software </a:t>
            </a:r>
            <a:r>
              <a:rPr lang="en-US" sz="2800" dirty="0" smtClean="0"/>
              <a:t>works</a:t>
            </a:r>
          </a:p>
          <a:p>
            <a:pPr lvl="1"/>
            <a:r>
              <a:rPr lang="en-US" sz="2800" dirty="0" smtClean="0"/>
              <a:t>Interesting applications of efforts</a:t>
            </a:r>
            <a:endParaRPr lang="en-US" sz="2800" dirty="0"/>
          </a:p>
          <a:p>
            <a:r>
              <a:rPr lang="en-US" sz="2800" dirty="0"/>
              <a:t>Improving usability to increase adoption</a:t>
            </a:r>
          </a:p>
          <a:p>
            <a:r>
              <a:rPr lang="en-US" sz="2800" dirty="0"/>
              <a:t>Take seL4 to ARM and beyond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DISTRIBUTION A.   Approved for public release: distribution unlimited. Case Number 88ABW-2020-3625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84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400E9B2-BE8D-4514-BC82-414C6C40D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  <a:r>
              <a:rPr lang="en-US" dirty="0" smtClean="0"/>
              <a:t>?</a:t>
            </a:r>
            <a:br>
              <a:rPr lang="en-US" dirty="0" smtClean="0"/>
            </a:br>
            <a:r>
              <a:rPr lang="en-US" sz="2000" dirty="0"/>
              <a:t>k</a:t>
            </a:r>
            <a:r>
              <a:rPr lang="en-US" sz="2000" dirty="0" smtClean="0"/>
              <a:t>yle.tillotson@us.af.mil</a:t>
            </a:r>
            <a:endParaRPr lang="en-US" sz="2000" dirty="0"/>
          </a:p>
        </p:txBody>
      </p:sp>
      <p:sp>
        <p:nvSpPr>
          <p:cNvPr id="5" name="Text Placeholder 18"/>
          <p:cNvSpPr>
            <a:spLocks noGrp="1"/>
          </p:cNvSpPr>
          <p:nvPr>
            <p:ph type="body" sz="quarter" idx="15" hasCustomPrompt="1"/>
          </p:nvPr>
        </p:nvSpPr>
        <p:spPr>
          <a:xfrm>
            <a:off x="512748" y="6583680"/>
            <a:ext cx="10825633" cy="150440"/>
          </a:xfrm>
        </p:spPr>
        <p:txBody>
          <a:bodyPr>
            <a:noAutofit/>
          </a:bodyPr>
          <a:lstStyle>
            <a:lvl1pPr marL="0" indent="0" algn="r">
              <a:buNone/>
              <a:defRPr sz="800" spc="0" baseline="0">
                <a:solidFill>
                  <a:srgbClr val="004B8D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r>
              <a:rPr lang="en-US" dirty="0">
                <a:solidFill>
                  <a:schemeClr val="bg1"/>
                </a:solidFill>
              </a:rPr>
              <a:t>DISTRIBUTION A.   Approved for public release: distribution unlimited. Case Number 88ABW-2020-3625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956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To </a:t>
            </a:r>
            <a:r>
              <a:rPr lang="en-US" sz="3200" dirty="0"/>
              <a:t>submit questions please place them into the discussion board on the virtual hub page</a:t>
            </a:r>
          </a:p>
          <a:p>
            <a:r>
              <a:rPr lang="en-US" sz="3200" dirty="0"/>
              <a:t>You can use this area to continue the discussion after the presentation</a:t>
            </a:r>
          </a:p>
          <a:p>
            <a:r>
              <a:rPr lang="en-US" sz="3200" dirty="0"/>
              <a:t>I will be checking for new comments throughout the summit</a:t>
            </a: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DISTRIBUTION A.   Approved for public release: distribution unlimited. Case Number 88ABW-2020-3625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38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 Force Needs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DISTRIBUTION A.   Approved for public release: distribution unlimited. Case Number 88ABW-2020-3625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7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Based in Rome, NY</a:t>
            </a:r>
          </a:p>
          <a:p>
            <a:r>
              <a:rPr lang="en-US" sz="2400" dirty="0"/>
              <a:t>Mission</a:t>
            </a:r>
          </a:p>
          <a:p>
            <a:pPr lvl="1"/>
            <a:r>
              <a:rPr lang="en-US" sz="2400" dirty="0"/>
              <a:t>To explore, prototype, and demonstrate high-impact, game changing technologies that enable the Air Force and Nation to maintain its superior technical advantage</a:t>
            </a:r>
          </a:p>
          <a:p>
            <a:r>
              <a:rPr lang="en-US" sz="2400" dirty="0"/>
              <a:t>Cyber Science and Technology</a:t>
            </a:r>
          </a:p>
          <a:p>
            <a:pPr lvl="1"/>
            <a:r>
              <a:rPr lang="en-US" sz="2400" dirty="0"/>
              <a:t>Secure, </a:t>
            </a:r>
            <a:r>
              <a:rPr lang="en-US" sz="2400" dirty="0" err="1"/>
              <a:t>composable</a:t>
            </a:r>
            <a:r>
              <a:rPr lang="en-US" sz="2400" dirty="0"/>
              <a:t>, risk-based compute </a:t>
            </a:r>
            <a:r>
              <a:rPr lang="en-US" sz="2400" dirty="0" smtClean="0"/>
              <a:t>options</a:t>
            </a:r>
            <a:endParaRPr lang="en-US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DISTRIBUTION A.   Approved for public release: distribution unlimited. Case Number 88ABW-2020-3625 </a:t>
            </a:r>
          </a:p>
          <a:p>
            <a:endParaRPr lang="en-US" dirty="0"/>
          </a:p>
        </p:txBody>
      </p:sp>
      <p:pic>
        <p:nvPicPr>
          <p:cNvPr id="8" name="Picture 4" descr="https://www.stormingmedia.us/wp-content/uploads/2019/08/afrl-the-air-force-research-laboratory-logo-vector-800x400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550319"/>
            <a:ext cx="51816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248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 dirty="0"/>
              <a:t>Can not rely on 9’s</a:t>
            </a:r>
          </a:p>
          <a:p>
            <a:pPr lvl="1"/>
            <a:r>
              <a:rPr lang="en-US" sz="2400" dirty="0"/>
              <a:t>Failure consequences</a:t>
            </a:r>
          </a:p>
          <a:p>
            <a:pPr lvl="1"/>
            <a:r>
              <a:rPr lang="en-US" sz="2400" dirty="0"/>
              <a:t>Cascading effects</a:t>
            </a:r>
          </a:p>
          <a:p>
            <a:pPr lvl="1"/>
            <a:r>
              <a:rPr lang="en-US" sz="2400" dirty="0"/>
              <a:t>Data classification</a:t>
            </a:r>
          </a:p>
          <a:p>
            <a:r>
              <a:rPr lang="en-US" sz="2400" dirty="0"/>
              <a:t>Very risk averse</a:t>
            </a:r>
          </a:p>
          <a:p>
            <a:pPr lvl="1"/>
            <a:r>
              <a:rPr lang="en-US" sz="2400" dirty="0"/>
              <a:t>Combined with aviation risk aversion</a:t>
            </a:r>
          </a:p>
          <a:p>
            <a:r>
              <a:rPr lang="en-US" sz="2400" dirty="0"/>
              <a:t>Conflicts with need to modernize</a:t>
            </a:r>
          </a:p>
          <a:p>
            <a:pPr lvl="1"/>
            <a:r>
              <a:rPr lang="en-US" sz="2400" dirty="0"/>
              <a:t>Cloud computing</a:t>
            </a:r>
          </a:p>
          <a:p>
            <a:pPr lvl="1"/>
            <a:r>
              <a:rPr lang="en-US" sz="2400" dirty="0"/>
              <a:t>Cost savings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 Force Risk Management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DISTRIBUTION A.   Approved for public release: distribution unlimited. Case Number 88ABW-2020-3625 </a:t>
            </a:r>
          </a:p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08" y="1739751"/>
            <a:ext cx="4442165" cy="314381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851634" y="4883562"/>
            <a:ext cx="26273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Source: https</a:t>
            </a:r>
            <a:r>
              <a:rPr lang="en-US" sz="800" dirty="0"/>
              <a:t>://www.af.mil/News/Photos/igphoto/2000398487/</a:t>
            </a:r>
          </a:p>
        </p:txBody>
      </p:sp>
    </p:spTree>
    <p:extLst>
      <p:ext uri="{BB962C8B-B14F-4D97-AF65-F5344CB8AC3E}">
        <p14:creationId xmlns:p14="http://schemas.microsoft.com/office/powerpoint/2010/main" val="376350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Mission focused</a:t>
            </a:r>
          </a:p>
          <a:p>
            <a:r>
              <a:rPr lang="en-US" sz="2000" dirty="0"/>
              <a:t>Do a thing, do it well</a:t>
            </a:r>
          </a:p>
          <a:p>
            <a:pPr lvl="1"/>
            <a:r>
              <a:rPr lang="en-US" sz="2000" dirty="0"/>
              <a:t>Do not give it up</a:t>
            </a:r>
          </a:p>
          <a:p>
            <a:r>
              <a:rPr lang="en-US" sz="2000" dirty="0"/>
              <a:t>B-52</a:t>
            </a:r>
          </a:p>
          <a:p>
            <a:pPr lvl="1"/>
            <a:r>
              <a:rPr lang="en-US" sz="2000" dirty="0"/>
              <a:t>Introduced 1955, last built in 1962</a:t>
            </a:r>
          </a:p>
          <a:p>
            <a:pPr lvl="1"/>
            <a:r>
              <a:rPr lang="en-US" sz="2000" dirty="0"/>
              <a:t>Still in service</a:t>
            </a:r>
          </a:p>
          <a:p>
            <a:r>
              <a:rPr lang="en-US" sz="2000" dirty="0"/>
              <a:t>How do you modernize a B-52?</a:t>
            </a:r>
          </a:p>
          <a:p>
            <a:pPr lvl="1"/>
            <a:r>
              <a:rPr lang="en-US" sz="2000" dirty="0"/>
              <a:t>Adding new capabilities with new vulnerabilities?</a:t>
            </a:r>
          </a:p>
          <a:p>
            <a:pPr lvl="1"/>
            <a:r>
              <a:rPr lang="en-US" sz="2000" dirty="0"/>
              <a:t>How will they react with existing platforms</a:t>
            </a:r>
            <a:r>
              <a:rPr lang="en-US" sz="2000" dirty="0" smtClean="0"/>
              <a:t>?</a:t>
            </a:r>
            <a:endParaRPr lang="en-US" sz="20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 Force Needs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DISTRIBUTION A.   Approved for public release: distribution unlimited. Case Number 88ABW-2020-3625 </a:t>
            </a:r>
          </a:p>
          <a:p>
            <a:endParaRPr lang="en-US" dirty="0"/>
          </a:p>
        </p:txBody>
      </p:sp>
      <p:pic>
        <p:nvPicPr>
          <p:cNvPr id="1028" name="Picture 4" descr="B-2 Pilot on Twitter: &quot;Nothing a boot full of rudder couldn't fix.… &quot;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40694"/>
            <a:ext cx="5181600" cy="421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567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838200" y="1335417"/>
            <a:ext cx="5556708" cy="5020936"/>
          </a:xfrm>
        </p:spPr>
        <p:txBody>
          <a:bodyPr>
            <a:normAutofit/>
          </a:bodyPr>
          <a:lstStyle/>
          <a:p>
            <a:r>
              <a:rPr lang="en-US" sz="2400" dirty="0"/>
              <a:t>How do you increase resilience in an Air Force platform?</a:t>
            </a:r>
          </a:p>
          <a:p>
            <a:pPr lvl="1"/>
            <a:r>
              <a:rPr lang="en-US" sz="2400" dirty="0"/>
              <a:t>Define “resilience”</a:t>
            </a:r>
          </a:p>
          <a:p>
            <a:r>
              <a:rPr lang="en-US" sz="2400" dirty="0"/>
              <a:t>Spotty access to source code</a:t>
            </a:r>
          </a:p>
          <a:p>
            <a:r>
              <a:rPr lang="en-US" sz="2400" dirty="0"/>
              <a:t>Diverse compute environments</a:t>
            </a:r>
          </a:p>
          <a:p>
            <a:pPr lvl="1"/>
            <a:r>
              <a:rPr lang="en-US" sz="2400" dirty="0"/>
              <a:t>Increasing use of ARM</a:t>
            </a:r>
          </a:p>
          <a:p>
            <a:r>
              <a:rPr lang="en-US" sz="2400" dirty="0"/>
              <a:t>Maintaining platform effectiveness</a:t>
            </a:r>
          </a:p>
          <a:p>
            <a:r>
              <a:rPr lang="en-US" sz="2400" dirty="0"/>
              <a:t>Demonstrating cyber benefits to command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9939" y="549387"/>
            <a:ext cx="1735424" cy="1156949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 Force Challenges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544414" y="1650453"/>
            <a:ext cx="297709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Source: https://www.flickr.com/photos/grantwickes/13836611563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513345" y="3728241"/>
            <a:ext cx="3038011" cy="1835628"/>
            <a:chOff x="8900070" y="3347257"/>
            <a:chExt cx="3038011" cy="1835628"/>
          </a:xfrm>
        </p:grpSpPr>
        <p:sp>
          <p:nvSpPr>
            <p:cNvPr id="12" name="Rectangle 11"/>
            <p:cNvSpPr/>
            <p:nvPr/>
          </p:nvSpPr>
          <p:spPr>
            <a:xfrm>
              <a:off x="8900070" y="4967441"/>
              <a:ext cx="3038011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dirty="0" smtClean="0"/>
                <a:t>Source: </a:t>
              </a:r>
              <a:r>
                <a:rPr lang="en-US" sz="800" dirty="0"/>
                <a:t>https://commons.wikimedia.org/wiki/File:ClearFog-base.jpg</a:t>
              </a: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47433" y="3347257"/>
              <a:ext cx="2187930" cy="1640948"/>
            </a:xfrm>
            <a:prstGeom prst="rect">
              <a:avLst/>
            </a:prstGeom>
          </p:spPr>
        </p:pic>
      </p:grpSp>
      <p:sp>
        <p:nvSpPr>
          <p:cNvPr id="11" name="Text Placeholder 1"/>
          <p:cNvSpPr>
            <a:spLocks noGrp="1"/>
          </p:cNvSpPr>
          <p:nvPr>
            <p:ph type="body" sz="quarter" idx="15"/>
          </p:nvPr>
        </p:nvSpPr>
        <p:spPr>
          <a:xfrm>
            <a:off x="1344707" y="6566059"/>
            <a:ext cx="9606400" cy="150440"/>
          </a:xfrm>
        </p:spPr>
        <p:txBody>
          <a:bodyPr/>
          <a:lstStyle/>
          <a:p>
            <a:r>
              <a:rPr lang="en-US" dirty="0"/>
              <a:t>DISTRIBUTION A.   Approved for public release: distribution unlimited. Case Number 88ABW-2020-3625 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620" y="3103244"/>
            <a:ext cx="1752600" cy="124872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9255252" y="4223124"/>
            <a:ext cx="29367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Source: </a:t>
            </a:r>
            <a:r>
              <a:rPr lang="en-US" sz="800" dirty="0"/>
              <a:t>https://www.flickr.com/photos/35703177@N00/8722357151//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9408820" y="4846719"/>
            <a:ext cx="2417523" cy="1434298"/>
            <a:chOff x="6563191" y="4032224"/>
            <a:chExt cx="2417523" cy="1434298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6595" y="4032224"/>
              <a:ext cx="1693402" cy="1105968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6563191" y="5004857"/>
              <a:ext cx="241752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800" dirty="0" smtClean="0"/>
                <a:t>Source: </a:t>
              </a:r>
              <a:r>
                <a:rPr lang="en-US" sz="800" dirty="0"/>
                <a:t>https://www.navy.mil/management/photodb/photos/180929-N-SU448-0062.JPG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9932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A6317-AC72-451A-BF2D-3333DFA21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seL4 Efforts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DISTRIBUTION A.   Approved for public release: distribution unlimited. Case Number 88ABW-2020-3625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18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SW Environment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DISTRIBUTION A.   Approved for public release: distribution unlimited. Case Number 88ABW-2020-3625 </a:t>
            </a:r>
          </a:p>
          <a:p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5580184" y="1713766"/>
            <a:ext cx="5849816" cy="2692866"/>
            <a:chOff x="4881716" y="647644"/>
            <a:chExt cx="5849816" cy="2692866"/>
          </a:xfrm>
        </p:grpSpPr>
        <p:sp>
          <p:nvSpPr>
            <p:cNvPr id="6" name="Rounded Rectangle 5"/>
            <p:cNvSpPr/>
            <p:nvPr/>
          </p:nvSpPr>
          <p:spPr>
            <a:xfrm>
              <a:off x="4881716" y="2757948"/>
              <a:ext cx="1828800" cy="582562"/>
            </a:xfrm>
            <a:prstGeom prst="roundRect">
              <a:avLst/>
            </a:prstGeom>
            <a:solidFill>
              <a:srgbClr val="0065A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CPU	</a:t>
              </a:r>
              <a:endParaRPr lang="en-US" dirty="0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6892224" y="2757948"/>
              <a:ext cx="1828800" cy="582562"/>
            </a:xfrm>
            <a:prstGeom prst="roundRect">
              <a:avLst/>
            </a:prstGeom>
            <a:solidFill>
              <a:srgbClr val="0065A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Memory</a:t>
              </a:r>
              <a:endParaRPr lang="en-US" dirty="0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8902732" y="2757948"/>
              <a:ext cx="1828800" cy="582562"/>
            </a:xfrm>
            <a:prstGeom prst="roundRect">
              <a:avLst/>
            </a:prstGeom>
            <a:solidFill>
              <a:srgbClr val="0065A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Peripherals</a:t>
              </a:r>
              <a:endParaRPr lang="en-US"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4884646" y="2066286"/>
              <a:ext cx="5846885" cy="582562"/>
            </a:xfrm>
            <a:prstGeom prst="roundRect">
              <a:avLst/>
            </a:prstGeom>
            <a:solidFill>
              <a:srgbClr val="A7A9A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Drivers</a:t>
              </a:r>
              <a:endParaRPr lang="en-US" dirty="0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4884647" y="1339306"/>
              <a:ext cx="5846885" cy="582562"/>
            </a:xfrm>
            <a:prstGeom prst="roundRect">
              <a:avLst/>
            </a:prstGeom>
            <a:solidFill>
              <a:srgbClr val="569BB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Operating System</a:t>
              </a:r>
              <a:endParaRPr lang="en-US" dirty="0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4881716" y="647644"/>
              <a:ext cx="5846885" cy="582562"/>
            </a:xfrm>
            <a:prstGeom prst="roundRect">
              <a:avLst/>
            </a:prstGeom>
            <a:solidFill>
              <a:srgbClr val="FBCE2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Applications</a:t>
              </a:r>
              <a:endParaRPr lang="en-US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609462" y="1411515"/>
            <a:ext cx="471281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Tightly coupled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Lack of partitioning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Lack of interface control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Unsecured communications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How to make this better?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Formal verification is attractive to the AF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Focus on mission assurance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Isolate software components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Continue mission if component fails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Detect, Isolate, Recover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38200" y="5826238"/>
            <a:ext cx="10187491" cy="461665"/>
          </a:xfrm>
          <a:prstGeom prst="rect">
            <a:avLst/>
          </a:prstGeom>
          <a:solidFill>
            <a:srgbClr val="00BCE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Significant cost in time, complexity, and funds to modify  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772256" y="5228703"/>
            <a:ext cx="9100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*Some systems </a:t>
            </a:r>
            <a:r>
              <a:rPr lang="en-US" dirty="0"/>
              <a:t>implement commercial software separation </a:t>
            </a:r>
            <a:r>
              <a:rPr lang="en-US" dirty="0" smtClean="0"/>
              <a:t>kernels.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40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FR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D4D8C"/>
      </a:accent1>
      <a:accent2>
        <a:srgbClr val="FBCE20"/>
      </a:accent2>
      <a:accent3>
        <a:srgbClr val="00BCE4"/>
      </a:accent3>
      <a:accent4>
        <a:srgbClr val="B3282D"/>
      </a:accent4>
      <a:accent5>
        <a:srgbClr val="CBCCCB"/>
      </a:accent5>
      <a:accent6>
        <a:srgbClr val="595A5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35497012A2B14892E13973126D9FDB" ma:contentTypeVersion="0" ma:contentTypeDescription="Create a new document." ma:contentTypeScope="" ma:versionID="401ee68944766405632c64df1d9ef56c">
  <xsd:schema xmlns:xsd="http://www.w3.org/2001/XMLSchema" xmlns:xs="http://www.w3.org/2001/XMLSchema" xmlns:p="http://schemas.microsoft.com/office/2006/metadata/properties" xmlns:ns2="3e5af25b-0547-4575-909a-73ad56580132" targetNamespace="http://schemas.microsoft.com/office/2006/metadata/properties" ma:root="true" ma:fieldsID="3128a2bd117f16ca0d63ac808de3549c" ns2:_="">
    <xsd:import namespace="3e5af25b-0547-4575-909a-73ad5658013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5af25b-0547-4575-909a-73ad5658013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3e5af25b-0547-4575-909a-73ad56580132">WZWXCRU275F6-1181815369-137</_dlc_DocId>
    <_dlc_DocIdUrl xmlns="3e5af25b-0547-4575-909a-73ad56580132">
      <Url>https://cs2.eis.af.mil/sites/12080/_layouts/15/DocIdRedir.aspx?ID=WZWXCRU275F6-1181815369-137</Url>
      <Description>WZWXCRU275F6-1181815369-137</Description>
    </_dlc_DocIdUrl>
  </documentManagement>
</p:properties>
</file>

<file path=customXml/itemProps1.xml><?xml version="1.0" encoding="utf-8"?>
<ds:datastoreItem xmlns:ds="http://schemas.openxmlformats.org/officeDocument/2006/customXml" ds:itemID="{3A4F5D9C-C771-4D7F-9820-C840939843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e5af25b-0547-4575-909a-73ad5658013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B236041-5F85-4745-97F8-6E5ED020DB25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0FBE14FB-B277-4314-8D5F-A6431D9F043A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514A818D-104A-4108-A402-5A0177A7F210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3e5af25b-0547-4575-909a-73ad56580132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AFRL Template Theme 16x9</Template>
  <TotalTime>4166</TotalTime>
  <Words>806</Words>
  <Application>Microsoft Office PowerPoint</Application>
  <PresentationFormat>Widescreen</PresentationFormat>
  <Paragraphs>148</Paragraphs>
  <Slides>17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To ARM and Beyond:  Embedding seL4 in the Air Force</vt:lpstr>
      <vt:lpstr>Questions?</vt:lpstr>
      <vt:lpstr>Air Force Needs</vt:lpstr>
      <vt:lpstr>Introduction</vt:lpstr>
      <vt:lpstr>Air Force Risk Management</vt:lpstr>
      <vt:lpstr>Air Force Needs</vt:lpstr>
      <vt:lpstr>Air Force Challenges</vt:lpstr>
      <vt:lpstr>seL4 Efforts</vt:lpstr>
      <vt:lpstr>Current SW Environment</vt:lpstr>
      <vt:lpstr>Agile and Resilient Embedded Systems</vt:lpstr>
      <vt:lpstr>Highly Assured and Defended Embedded Systems (HADES)</vt:lpstr>
      <vt:lpstr>Future Work</vt:lpstr>
      <vt:lpstr>Containerization</vt:lpstr>
      <vt:lpstr>Low-level Hardware Systems</vt:lpstr>
      <vt:lpstr>seL4 and Manned Avionics</vt:lpstr>
      <vt:lpstr>Summary</vt:lpstr>
      <vt:lpstr>Questions? kyle.tillotson@us.af.mil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TILLOTSON, KYLE J DR-01 USAF AFMC AFRL/RIGA</cp:lastModifiedBy>
  <cp:revision>358</cp:revision>
  <dcterms:created xsi:type="dcterms:W3CDTF">2017-10-16T15:07:30Z</dcterms:created>
  <dcterms:modified xsi:type="dcterms:W3CDTF">2020-11-19T14:06:20Z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0x0101004E35497012A2B14892E13973126D9FDB</vt:lpwstr>
  </property>
  <property fmtid="{D5CDD505-2E9C-101B-9397-08002B2CF9AE}" pid="3" name="_dlc_DocIdItemGuid">
    <vt:lpwstr>68893aaa-4a38-4cd8-a93c-85e111bab7f3</vt:lpwstr>
  </property>
</Properties>
</file>