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6" r:id="rId1"/>
  </p:sldMasterIdLst>
  <p:notesMasterIdLst>
    <p:notesMasterId r:id="rId44"/>
  </p:notesMasterIdLst>
  <p:handoutMasterIdLst>
    <p:handoutMasterId r:id="rId45"/>
  </p:handoutMasterIdLst>
  <p:sldIdLst>
    <p:sldId id="990" r:id="rId2"/>
    <p:sldId id="987" r:id="rId3"/>
    <p:sldId id="471" r:id="rId4"/>
    <p:sldId id="443" r:id="rId5"/>
    <p:sldId id="1250" r:id="rId6"/>
    <p:sldId id="1237" r:id="rId7"/>
    <p:sldId id="1226" r:id="rId8"/>
    <p:sldId id="1160" r:id="rId9"/>
    <p:sldId id="1224" r:id="rId10"/>
    <p:sldId id="1225" r:id="rId11"/>
    <p:sldId id="1254" r:id="rId12"/>
    <p:sldId id="982" r:id="rId13"/>
    <p:sldId id="989" r:id="rId14"/>
    <p:sldId id="1236" r:id="rId15"/>
    <p:sldId id="1233" r:id="rId16"/>
    <p:sldId id="1234" r:id="rId17"/>
    <p:sldId id="1235" r:id="rId18"/>
    <p:sldId id="1251" r:id="rId19"/>
    <p:sldId id="1252" r:id="rId20"/>
    <p:sldId id="1253" r:id="rId21"/>
    <p:sldId id="1239" r:id="rId22"/>
    <p:sldId id="507" r:id="rId23"/>
    <p:sldId id="966" r:id="rId24"/>
    <p:sldId id="497" r:id="rId25"/>
    <p:sldId id="988" r:id="rId26"/>
    <p:sldId id="1256" r:id="rId27"/>
    <p:sldId id="1241" r:id="rId28"/>
    <p:sldId id="1242" r:id="rId29"/>
    <p:sldId id="980" r:id="rId30"/>
    <p:sldId id="1243" r:id="rId31"/>
    <p:sldId id="1247" r:id="rId32"/>
    <p:sldId id="1248" r:id="rId33"/>
    <p:sldId id="1244" r:id="rId34"/>
    <p:sldId id="1245" r:id="rId35"/>
    <p:sldId id="1230" r:id="rId36"/>
    <p:sldId id="1229" r:id="rId37"/>
    <p:sldId id="1231" r:id="rId38"/>
    <p:sldId id="1232" r:id="rId39"/>
    <p:sldId id="855" r:id="rId40"/>
    <p:sldId id="811" r:id="rId41"/>
    <p:sldId id="691" r:id="rId42"/>
    <p:sldId id="1249" r:id="rId43"/>
  </p:sldIdLst>
  <p:sldSz cx="12192000" cy="6858000"/>
  <p:notesSz cx="7315200" cy="9601200"/>
  <p:defaultTextStyle>
    <a:defPPr>
      <a:defRPr lang="en-US"/>
    </a:defPPr>
    <a:lvl1pPr marL="0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28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260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885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518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149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779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410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040" algn="l" defTabSz="913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80"/>
    <a:srgbClr val="21FF06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9837" autoAdjust="0"/>
  </p:normalViewPr>
  <p:slideViewPr>
    <p:cSldViewPr snapToGrid="0">
      <p:cViewPr varScale="1">
        <p:scale>
          <a:sx n="128" d="100"/>
          <a:sy n="128" d="100"/>
        </p:scale>
        <p:origin x="65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7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136C-C825-D742-ABD7-475A86104AFE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54438-4F23-1447-BE43-B639FB7D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77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248BF61-C31C-47CE-8E17-B2B4843DC28A}" type="datetimeFigureOut">
              <a:rPr lang="en-US" smtClean="0"/>
              <a:pPr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6BAA74-A166-416A-8704-FBAA70D58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28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60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85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18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149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79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10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40" algn="l" defTabSz="913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934B-901D-634C-A0CC-4E8FB924E8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934B-901D-634C-A0CC-4E8FB924E8D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392-2E68-454F-B83B-E8ACF34722F5}" type="datetimeFigureOut">
              <a:rPr lang="en-US" smtClean="0"/>
              <a:pPr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9689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9689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392-2E68-454F-B83B-E8ACF34722F5}" type="datetimeFigureOut">
              <a:rPr lang="en-US" smtClean="0"/>
              <a:pPr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3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5384800" cy="4525963"/>
          </a:xfrm>
          <a:solidFill>
            <a:srgbClr val="921674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marL="512125" indent="-512125">
              <a:buClr>
                <a:schemeClr val="bg1"/>
              </a:buClr>
              <a:buFont typeface="Wingdings" pitchFamily="2" charset="2"/>
              <a:buChar char="q"/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00800" y="1676400"/>
            <a:ext cx="5181600" cy="4419600"/>
          </a:xfr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5384800" cy="4525963"/>
          </a:xfrm>
          <a:solidFill>
            <a:srgbClr val="921674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marL="512125" indent="-512125">
              <a:buClr>
                <a:schemeClr val="bg1"/>
              </a:buClr>
              <a:buFont typeface="Wingdings" pitchFamily="2" charset="2"/>
              <a:buChar char="q"/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00800" y="1676400"/>
            <a:ext cx="5181600" cy="4419600"/>
          </a:xfr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2"/>
            <a:ext cx="10972800" cy="10366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2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8" indent="0">
              <a:buNone/>
              <a:defRPr sz="2000" b="1"/>
            </a:lvl2pPr>
            <a:lvl3pPr marL="913260" indent="0">
              <a:buNone/>
              <a:defRPr sz="1800" b="1"/>
            </a:lvl3pPr>
            <a:lvl4pPr marL="1369885" indent="0">
              <a:buNone/>
              <a:defRPr sz="1600" b="1"/>
            </a:lvl4pPr>
            <a:lvl5pPr marL="1826518" indent="0">
              <a:buNone/>
              <a:defRPr sz="1600" b="1"/>
            </a:lvl5pPr>
            <a:lvl6pPr marL="2283149" indent="0">
              <a:buNone/>
              <a:defRPr sz="1600" b="1"/>
            </a:lvl6pPr>
            <a:lvl7pPr marL="2739779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8" indent="0">
              <a:buNone/>
              <a:defRPr sz="2000" b="1"/>
            </a:lvl2pPr>
            <a:lvl3pPr marL="913260" indent="0">
              <a:buNone/>
              <a:defRPr sz="1800" b="1"/>
            </a:lvl3pPr>
            <a:lvl4pPr marL="1369885" indent="0">
              <a:buNone/>
              <a:defRPr sz="1600" b="1"/>
            </a:lvl4pPr>
            <a:lvl5pPr marL="1826518" indent="0">
              <a:buNone/>
              <a:defRPr sz="1600" b="1"/>
            </a:lvl5pPr>
            <a:lvl6pPr marL="2283149" indent="0">
              <a:buNone/>
              <a:defRPr sz="1600" b="1"/>
            </a:lvl6pPr>
            <a:lvl7pPr marL="2739779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8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5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39528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953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55735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28" indent="0">
              <a:buNone/>
              <a:defRPr sz="1200"/>
            </a:lvl2pPr>
            <a:lvl3pPr marL="913260" indent="0">
              <a:buNone/>
              <a:defRPr sz="1000"/>
            </a:lvl3pPr>
            <a:lvl4pPr marL="1369885" indent="0">
              <a:buNone/>
              <a:defRPr sz="900"/>
            </a:lvl4pPr>
            <a:lvl5pPr marL="1826518" indent="0">
              <a:buNone/>
              <a:defRPr sz="900"/>
            </a:lvl5pPr>
            <a:lvl6pPr marL="2283149" indent="0">
              <a:buNone/>
              <a:defRPr sz="900"/>
            </a:lvl6pPr>
            <a:lvl7pPr marL="2739779" indent="0">
              <a:buNone/>
              <a:defRPr sz="900"/>
            </a:lvl7pPr>
            <a:lvl8pPr marL="3196410" indent="0">
              <a:buNone/>
              <a:defRPr sz="900"/>
            </a:lvl8pPr>
            <a:lvl9pPr marL="36530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1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8" indent="0">
              <a:buNone/>
              <a:defRPr sz="2800"/>
            </a:lvl2pPr>
            <a:lvl3pPr marL="913260" indent="0">
              <a:buNone/>
              <a:defRPr sz="2400"/>
            </a:lvl3pPr>
            <a:lvl4pPr marL="1369885" indent="0">
              <a:buNone/>
              <a:defRPr sz="2000"/>
            </a:lvl4pPr>
            <a:lvl5pPr marL="1826518" indent="0">
              <a:buNone/>
              <a:defRPr sz="2000"/>
            </a:lvl5pPr>
            <a:lvl6pPr marL="2283149" indent="0">
              <a:buNone/>
              <a:defRPr sz="2000"/>
            </a:lvl6pPr>
            <a:lvl7pPr marL="2739779" indent="0">
              <a:buNone/>
              <a:defRPr sz="2000"/>
            </a:lvl7pPr>
            <a:lvl8pPr marL="3196410" indent="0">
              <a:buNone/>
              <a:defRPr sz="2000"/>
            </a:lvl8pPr>
            <a:lvl9pPr marL="365304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628" indent="0">
              <a:buNone/>
              <a:defRPr sz="1200"/>
            </a:lvl2pPr>
            <a:lvl3pPr marL="913260" indent="0">
              <a:buNone/>
              <a:defRPr sz="1000"/>
            </a:lvl3pPr>
            <a:lvl4pPr marL="1369885" indent="0">
              <a:buNone/>
              <a:defRPr sz="900"/>
            </a:lvl4pPr>
            <a:lvl5pPr marL="1826518" indent="0">
              <a:buNone/>
              <a:defRPr sz="900"/>
            </a:lvl5pPr>
            <a:lvl6pPr marL="2283149" indent="0">
              <a:buNone/>
              <a:defRPr sz="900"/>
            </a:lvl6pPr>
            <a:lvl7pPr marL="2739779" indent="0">
              <a:buNone/>
              <a:defRPr sz="900"/>
            </a:lvl7pPr>
            <a:lvl8pPr marL="3196410" indent="0">
              <a:buNone/>
              <a:defRPr sz="900"/>
            </a:lvl8pPr>
            <a:lvl9pPr marL="36530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0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24" tIns="45662" rIns="91324" bIns="456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324" tIns="45662" rIns="91324" bIns="456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F430D-07C8-584A-8957-048A693AB796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324" tIns="45662" rIns="91324" bIns="456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324" tIns="45662" rIns="91324" bIns="456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5D5F0-E8D4-6B4E-9519-510A4667F4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20787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sz="1800" dirty="0"/>
              <a:t>StayOrGoHomeowner.com</a:t>
            </a:r>
          </a:p>
        </p:txBody>
      </p:sp>
      <p:pic>
        <p:nvPicPr>
          <p:cNvPr id="9" name="Picture 8" descr="Screen Shot 2016-09-08 at 10.55.04 AM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4114801"/>
            <a:ext cx="7213600" cy="2743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20787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sz="1800" dirty="0"/>
              <a:t>StayOrGoHomeowner.com</a:t>
            </a:r>
          </a:p>
        </p:txBody>
      </p:sp>
    </p:spTree>
    <p:extLst>
      <p:ext uri="{BB962C8B-B14F-4D97-AF65-F5344CB8AC3E}">
        <p14:creationId xmlns:p14="http://schemas.microsoft.com/office/powerpoint/2010/main" val="7962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3661" r:id="rId13"/>
  </p:sldLayoutIdLst>
  <p:txStyles>
    <p:titleStyle>
      <a:lvl1pPr algn="ctr" defTabSz="456628" rtl="0" eaLnBrk="1" latinLnBrk="0" hangingPunct="1">
        <a:spcBef>
          <a:spcPct val="0"/>
        </a:spcBef>
        <a:buNone/>
        <a:defRPr sz="4400" kern="1200">
          <a:solidFill>
            <a:srgbClr val="004080"/>
          </a:solidFill>
          <a:latin typeface="+mj-lt"/>
          <a:ea typeface="+mj-ea"/>
          <a:cs typeface="+mj-cs"/>
        </a:defRPr>
      </a:lvl1pPr>
    </p:titleStyle>
    <p:bodyStyle>
      <a:lvl1pPr marL="342473" indent="-342473" algn="l" defTabSz="45662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24" indent="-285393" algn="l" defTabSz="45662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4" indent="-228316" algn="l" defTabSz="45662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06" indent="-228316" algn="l" defTabSz="45662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33" indent="-228316" algn="l" defTabSz="45662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65" indent="-228316" algn="l" defTabSz="4566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97" indent="-228316" algn="l" defTabSz="4566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24" indent="-228316" algn="l" defTabSz="4566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54" indent="-228316" algn="l" defTabSz="4566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8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0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5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8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9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9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0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riam-webster.com/dictionary/holis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56487" y="2255038"/>
            <a:ext cx="80772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A Holistic Approach to Real Estate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74" y="4196296"/>
            <a:ext cx="1398683" cy="2095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91" y="5155947"/>
            <a:ext cx="2493281" cy="11360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1920949-E90D-BD4D-A3EF-027575817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291" y="3132754"/>
            <a:ext cx="6248400" cy="3625855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Presented by: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Brian Schwatka,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Realtor &amp; Transition Specialist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Keller Williams Bay Area Estates, Los Gatos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16780-A Lark Ave.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Los Gatos, Ca. 95032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Cell/Text: 408-499-9561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8C71D-48D3-194E-9C47-7AA413967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4324" r="2334" b="24144"/>
          <a:stretch/>
        </p:blipFill>
        <p:spPr>
          <a:xfrm>
            <a:off x="4291913" y="300176"/>
            <a:ext cx="3608173" cy="19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A Holistic Approach to </a:t>
            </a:r>
            <a:r>
              <a:rPr lang="en-US" b="1" i="1" u="sng" dirty="0"/>
              <a:t>Medicine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55F87-66D8-C746-B22D-779079037B0F}"/>
              </a:ext>
            </a:extLst>
          </p:cNvPr>
          <p:cNvSpPr/>
          <p:nvPr/>
        </p:nvSpPr>
        <p:spPr>
          <a:xfrm>
            <a:off x="5181600" y="1739348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Physical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528B74-4AA7-2943-8D75-3AA8B64A2FB5}"/>
              </a:ext>
            </a:extLst>
          </p:cNvPr>
          <p:cNvSpPr/>
          <p:nvPr/>
        </p:nvSpPr>
        <p:spPr>
          <a:xfrm>
            <a:off x="3850996" y="2556982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Environment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29B15-7696-964A-B24B-A693ECE036E7}"/>
              </a:ext>
            </a:extLst>
          </p:cNvPr>
          <p:cNvSpPr/>
          <p:nvPr/>
        </p:nvSpPr>
        <p:spPr>
          <a:xfrm>
            <a:off x="6533654" y="2556982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Emotional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14FF1F-D98F-204A-B5BB-65C8EBD487EA}"/>
              </a:ext>
            </a:extLst>
          </p:cNvPr>
          <p:cNvSpPr/>
          <p:nvPr/>
        </p:nvSpPr>
        <p:spPr>
          <a:xfrm>
            <a:off x="5986669" y="4204252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Heredity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405C-C190-924A-9DA7-12130EA1520D}"/>
              </a:ext>
            </a:extLst>
          </p:cNvPr>
          <p:cNvSpPr/>
          <p:nvPr/>
        </p:nvSpPr>
        <p:spPr>
          <a:xfrm>
            <a:off x="4376531" y="4204252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Diet</a:t>
            </a: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6F5E4524-8D71-294C-B750-C195FD9CC886}"/>
              </a:ext>
            </a:extLst>
          </p:cNvPr>
          <p:cNvSpPr/>
          <p:nvPr/>
        </p:nvSpPr>
        <p:spPr>
          <a:xfrm>
            <a:off x="5190300" y="3048177"/>
            <a:ext cx="1828800" cy="1676057"/>
          </a:xfrm>
          <a:prstGeom prst="pentagon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3D043-AD57-DE4B-918A-8E96E4926476}"/>
              </a:ext>
            </a:extLst>
          </p:cNvPr>
          <p:cNvSpPr/>
          <p:nvPr/>
        </p:nvSpPr>
        <p:spPr>
          <a:xfrm>
            <a:off x="3708128" y="1700902"/>
            <a:ext cx="4790661" cy="457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5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A Holistic Approach to </a:t>
            </a:r>
            <a:r>
              <a:rPr lang="en-US" b="1" i="1" u="sng" dirty="0"/>
              <a:t>Real Estate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55F87-66D8-C746-B22D-779079037B0F}"/>
              </a:ext>
            </a:extLst>
          </p:cNvPr>
          <p:cNvSpPr/>
          <p:nvPr/>
        </p:nvSpPr>
        <p:spPr>
          <a:xfrm>
            <a:off x="5181600" y="1739348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528B74-4AA7-2943-8D75-3AA8B64A2FB5}"/>
              </a:ext>
            </a:extLst>
          </p:cNvPr>
          <p:cNvSpPr/>
          <p:nvPr/>
        </p:nvSpPr>
        <p:spPr>
          <a:xfrm>
            <a:off x="3850996" y="2556982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29B15-7696-964A-B24B-A693ECE036E7}"/>
              </a:ext>
            </a:extLst>
          </p:cNvPr>
          <p:cNvSpPr/>
          <p:nvPr/>
        </p:nvSpPr>
        <p:spPr>
          <a:xfrm>
            <a:off x="6533654" y="2556982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14FF1F-D98F-204A-B5BB-65C8EBD487EA}"/>
              </a:ext>
            </a:extLst>
          </p:cNvPr>
          <p:cNvSpPr/>
          <p:nvPr/>
        </p:nvSpPr>
        <p:spPr>
          <a:xfrm>
            <a:off x="5986669" y="4204252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405C-C190-924A-9DA7-12130EA1520D}"/>
              </a:ext>
            </a:extLst>
          </p:cNvPr>
          <p:cNvSpPr/>
          <p:nvPr/>
        </p:nvSpPr>
        <p:spPr>
          <a:xfrm>
            <a:off x="4376531" y="4204252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Trust &amp; Estate</a:t>
            </a: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6F5E4524-8D71-294C-B750-C195FD9CC886}"/>
              </a:ext>
            </a:extLst>
          </p:cNvPr>
          <p:cNvSpPr/>
          <p:nvPr/>
        </p:nvSpPr>
        <p:spPr>
          <a:xfrm>
            <a:off x="5190300" y="3048177"/>
            <a:ext cx="1828800" cy="1676057"/>
          </a:xfrm>
          <a:prstGeom prst="pentagon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Seller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3D043-AD57-DE4B-918A-8E96E4926476}"/>
              </a:ext>
            </a:extLst>
          </p:cNvPr>
          <p:cNvSpPr/>
          <p:nvPr/>
        </p:nvSpPr>
        <p:spPr>
          <a:xfrm>
            <a:off x="3708128" y="1700902"/>
            <a:ext cx="4790661" cy="457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ored Data 20">
            <a:extLst>
              <a:ext uri="{FF2B5EF4-FFF2-40B4-BE49-F238E27FC236}">
                <a16:creationId xmlns:a16="http://schemas.microsoft.com/office/drawing/2014/main" id="{6338AF47-F1A3-BC4A-82E5-6C08A2B82725}"/>
              </a:ext>
            </a:extLst>
          </p:cNvPr>
          <p:cNvSpPr/>
          <p:nvPr/>
        </p:nvSpPr>
        <p:spPr>
          <a:xfrm flipH="1">
            <a:off x="5941270" y="2944001"/>
            <a:ext cx="3300451" cy="3674266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Educate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tored Data 3">
            <a:extLst>
              <a:ext uri="{FF2B5EF4-FFF2-40B4-BE49-F238E27FC236}">
                <a16:creationId xmlns:a16="http://schemas.microsoft.com/office/drawing/2014/main" id="{191AEE92-8277-DB49-BE3F-73EBA50EFF3D}"/>
              </a:ext>
            </a:extLst>
          </p:cNvPr>
          <p:cNvSpPr/>
          <p:nvPr/>
        </p:nvSpPr>
        <p:spPr>
          <a:xfrm flipH="1">
            <a:off x="3035805" y="2944001"/>
            <a:ext cx="3300451" cy="3674266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01" name="Shape"/>
          <p:cNvSpPr txBox="1"/>
          <p:nvPr/>
        </p:nvSpPr>
        <p:spPr>
          <a:xfrm>
            <a:off x="1991544" y="381000"/>
            <a:ext cx="8229600" cy="1028700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/>
          <a:p>
            <a:pPr algn="ctr"/>
            <a:r>
              <a:rPr lang="en-GB" sz="4000" dirty="0">
                <a:latin typeface="Arial" pitchFamily="34" charset="0"/>
                <a:cs typeface="Arial" pitchFamily="34" charset="0"/>
              </a:rPr>
              <a:t>What is Stay Or Go Homeowner?</a:t>
            </a:r>
          </a:p>
        </p:txBody>
      </p:sp>
      <p:sp>
        <p:nvSpPr>
          <p:cNvPr id="2" name="Shape"/>
          <p:cNvSpPr txBox="1"/>
          <p:nvPr/>
        </p:nvSpPr>
        <p:spPr>
          <a:xfrm>
            <a:off x="776748" y="1447805"/>
            <a:ext cx="10559845" cy="143715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algn="ctr"/>
            <a:r>
              <a:rPr lang="en-GB" sz="2800" dirty="0">
                <a:latin typeface="Arial" pitchFamily="34" charset="0"/>
                <a:cs typeface="Arial" pitchFamily="34" charset="0"/>
              </a:rPr>
              <a:t>The ”Stay or Go Homeowner" system </a:t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r>
              <a:rPr lang="en-GB" sz="2800" dirty="0">
                <a:latin typeface="Arial" pitchFamily="34" charset="0"/>
                <a:cs typeface="Arial" pitchFamily="34" charset="0"/>
              </a:rPr>
              <a:t>helps homeowners decide if they should </a:t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r>
              <a:rPr lang="en-GB" sz="2800" dirty="0">
                <a:latin typeface="Arial" pitchFamily="34" charset="0"/>
                <a:cs typeface="Arial" pitchFamily="34" charset="0"/>
              </a:rPr>
              <a:t>stay in their homes or make a transition.  </a:t>
            </a:r>
          </a:p>
          <a:p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2064" y="3436469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- Where do you stand?</a:t>
            </a:r>
          </a:p>
          <a:p>
            <a:pPr algn="ctr"/>
            <a:r>
              <a:rPr lang="en-US" sz="1600" dirty="0"/>
              <a:t>- Where are you going?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012" y="3438260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4" name="Chevron 13"/>
          <p:cNvSpPr/>
          <p:nvPr/>
        </p:nvSpPr>
        <p:spPr>
          <a:xfrm>
            <a:off x="3811406" y="4585926"/>
            <a:ext cx="4951594" cy="396919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15" name="Chevron 14"/>
          <p:cNvSpPr/>
          <p:nvPr/>
        </p:nvSpPr>
        <p:spPr>
          <a:xfrm>
            <a:off x="3779525" y="4111712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Financial</a:t>
            </a:r>
          </a:p>
        </p:txBody>
      </p:sp>
      <p:sp>
        <p:nvSpPr>
          <p:cNvPr id="16" name="Chevron 15"/>
          <p:cNvSpPr/>
          <p:nvPr/>
        </p:nvSpPr>
        <p:spPr>
          <a:xfrm>
            <a:off x="3779525" y="5060140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17" name="Chevron 16"/>
          <p:cNvSpPr/>
          <p:nvPr/>
        </p:nvSpPr>
        <p:spPr>
          <a:xfrm>
            <a:off x="3779525" y="5534354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Estate</a:t>
            </a:r>
          </a:p>
        </p:txBody>
      </p:sp>
      <p:sp>
        <p:nvSpPr>
          <p:cNvPr id="18" name="Chevron 17"/>
          <p:cNvSpPr/>
          <p:nvPr/>
        </p:nvSpPr>
        <p:spPr>
          <a:xfrm>
            <a:off x="3779525" y="6018116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067869-63A5-3240-9A5B-4FADEFF20AC5}"/>
              </a:ext>
            </a:extLst>
          </p:cNvPr>
          <p:cNvSpPr/>
          <p:nvPr/>
        </p:nvSpPr>
        <p:spPr>
          <a:xfrm>
            <a:off x="3722669" y="4108088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Financial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08F3D1-83E4-6647-9B3F-33707089CF67}"/>
              </a:ext>
            </a:extLst>
          </p:cNvPr>
          <p:cNvSpPr/>
          <p:nvPr/>
        </p:nvSpPr>
        <p:spPr>
          <a:xfrm>
            <a:off x="3722669" y="4577434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B66C772-A2FA-CF40-99BA-EE9A6C199E27}"/>
              </a:ext>
            </a:extLst>
          </p:cNvPr>
          <p:cNvSpPr/>
          <p:nvPr/>
        </p:nvSpPr>
        <p:spPr>
          <a:xfrm>
            <a:off x="3722669" y="5070050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1445AF-65B9-0B45-A800-1C87465CFB22}"/>
              </a:ext>
            </a:extLst>
          </p:cNvPr>
          <p:cNvSpPr/>
          <p:nvPr/>
        </p:nvSpPr>
        <p:spPr>
          <a:xfrm>
            <a:off x="3702121" y="5536302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Trust &amp; Estate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164AE9-0544-8540-A0D8-0078C2AC5C4D}"/>
              </a:ext>
            </a:extLst>
          </p:cNvPr>
          <p:cNvSpPr/>
          <p:nvPr/>
        </p:nvSpPr>
        <p:spPr>
          <a:xfrm>
            <a:off x="3712395" y="6012870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5DEEA6D-4DDB-1C47-B1FE-865442ED176F}"/>
              </a:ext>
            </a:extLst>
          </p:cNvPr>
          <p:cNvSpPr/>
          <p:nvPr/>
        </p:nvSpPr>
        <p:spPr>
          <a:xfrm>
            <a:off x="3145398" y="3445113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5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1695-4BD9-9F46-A95B-05A3B9A8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you stand in these areas?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AEABD-E3D9-0E4C-BF40-5A099066994B}"/>
              </a:ext>
            </a:extLst>
          </p:cNvPr>
          <p:cNvSpPr/>
          <p:nvPr/>
        </p:nvSpPr>
        <p:spPr>
          <a:xfrm>
            <a:off x="2417853" y="1284270"/>
            <a:ext cx="7315200" cy="54042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EC9D18-53A3-ED4B-89EC-5A55FDF0D014}"/>
              </a:ext>
            </a:extLst>
          </p:cNvPr>
          <p:cNvSpPr/>
          <p:nvPr/>
        </p:nvSpPr>
        <p:spPr>
          <a:xfrm>
            <a:off x="2537786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Finances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1F409-B1D2-0041-BB90-B852F4396BCE}"/>
              </a:ext>
            </a:extLst>
          </p:cNvPr>
          <p:cNvSpPr/>
          <p:nvPr/>
        </p:nvSpPr>
        <p:spPr>
          <a:xfrm>
            <a:off x="3974820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F6F8B-1649-A64A-ABCE-C04BBE69FCDA}"/>
              </a:ext>
            </a:extLst>
          </p:cNvPr>
          <p:cNvSpPr/>
          <p:nvPr/>
        </p:nvSpPr>
        <p:spPr>
          <a:xfrm>
            <a:off x="8299401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512EA-1C56-214C-90C6-60831AC30DC1}"/>
              </a:ext>
            </a:extLst>
          </p:cNvPr>
          <p:cNvSpPr/>
          <p:nvPr/>
        </p:nvSpPr>
        <p:spPr>
          <a:xfrm>
            <a:off x="6848888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Trust/Estate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CA967-E54F-0B4E-9BDC-D427D5A94B03}"/>
              </a:ext>
            </a:extLst>
          </p:cNvPr>
          <p:cNvSpPr/>
          <p:nvPr/>
        </p:nvSpPr>
        <p:spPr>
          <a:xfrm>
            <a:off x="2537786" y="213691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Cash 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0A359-C9DC-0C4A-8D61-A0CF71E62259}"/>
              </a:ext>
            </a:extLst>
          </p:cNvPr>
          <p:cNvSpPr/>
          <p:nvPr/>
        </p:nvSpPr>
        <p:spPr>
          <a:xfrm>
            <a:off x="2537786" y="278863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Net Worth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F1176-9798-2B4F-99A2-80412EEE4575}"/>
              </a:ext>
            </a:extLst>
          </p:cNvPr>
          <p:cNvSpPr/>
          <p:nvPr/>
        </p:nvSpPr>
        <p:spPr>
          <a:xfrm>
            <a:off x="2531159" y="474380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Capital Gains Taxes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78D78-0D4E-0A4F-9543-2CAEC9D57D48}"/>
              </a:ext>
            </a:extLst>
          </p:cNvPr>
          <p:cNvSpPr/>
          <p:nvPr/>
        </p:nvSpPr>
        <p:spPr>
          <a:xfrm>
            <a:off x="2537786" y="344035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Investments &amp; Insurance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358D5E-11E1-5043-9A09-E096B67DDC61}"/>
              </a:ext>
            </a:extLst>
          </p:cNvPr>
          <p:cNvSpPr/>
          <p:nvPr/>
        </p:nvSpPr>
        <p:spPr>
          <a:xfrm>
            <a:off x="8313478" y="473933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Downsizing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09A0A3-AE21-8149-B48B-E828C8CBB69E}"/>
              </a:ext>
            </a:extLst>
          </p:cNvPr>
          <p:cNvSpPr/>
          <p:nvPr/>
        </p:nvSpPr>
        <p:spPr>
          <a:xfrm>
            <a:off x="8318446" y="537070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Home Prep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&amp; Sale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9CD48-1494-FA4F-B124-AFA7E4437F88}"/>
              </a:ext>
            </a:extLst>
          </p:cNvPr>
          <p:cNvSpPr/>
          <p:nvPr/>
        </p:nvSpPr>
        <p:spPr>
          <a:xfrm>
            <a:off x="8313478" y="60198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Packing &amp; Moving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D4F72-04BF-4B4F-82F5-0192EB6D9208}"/>
              </a:ext>
            </a:extLst>
          </p:cNvPr>
          <p:cNvSpPr/>
          <p:nvPr/>
        </p:nvSpPr>
        <p:spPr>
          <a:xfrm>
            <a:off x="3974820" y="213549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Staying Healthy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BBE102-CB5A-C14F-BEAB-5C33C1F9A128}"/>
              </a:ext>
            </a:extLst>
          </p:cNvPr>
          <p:cNvSpPr/>
          <p:nvPr/>
        </p:nvSpPr>
        <p:spPr>
          <a:xfrm>
            <a:off x="2531159" y="409207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Mortgage(s)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3322F8-4EEC-934E-B56E-987B5D33716A}"/>
              </a:ext>
            </a:extLst>
          </p:cNvPr>
          <p:cNvSpPr/>
          <p:nvPr/>
        </p:nvSpPr>
        <p:spPr>
          <a:xfrm>
            <a:off x="6848888" y="2133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Will and/or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Living Trust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F1D058-9964-3F4B-BB3B-7F4C614D29F5}"/>
              </a:ext>
            </a:extLst>
          </p:cNvPr>
          <p:cNvSpPr/>
          <p:nvPr/>
        </p:nvSpPr>
        <p:spPr>
          <a:xfrm>
            <a:off x="6848888" y="278200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Power of Attorney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435CE4-F34F-9D4A-8946-5282A5F00681}"/>
              </a:ext>
            </a:extLst>
          </p:cNvPr>
          <p:cNvSpPr/>
          <p:nvPr/>
        </p:nvSpPr>
        <p:spPr>
          <a:xfrm>
            <a:off x="6863795" y="3430418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Healthcare Directive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E10E46-5BAE-D446-9927-472458198695}"/>
              </a:ext>
            </a:extLst>
          </p:cNvPr>
          <p:cNvSpPr/>
          <p:nvPr/>
        </p:nvSpPr>
        <p:spPr>
          <a:xfrm>
            <a:off x="6880770" y="472723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Holding Title Correctly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25B51-09A5-6546-857F-91529EB355A6}"/>
              </a:ext>
            </a:extLst>
          </p:cNvPr>
          <p:cNvSpPr/>
          <p:nvPr/>
        </p:nvSpPr>
        <p:spPr>
          <a:xfrm>
            <a:off x="8299401" y="213428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Maintenance &amp; Repairs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F0762B-C7DA-0840-B838-72D4E291EE02}"/>
              </a:ext>
            </a:extLst>
          </p:cNvPr>
          <p:cNvSpPr/>
          <p:nvPr/>
        </p:nvSpPr>
        <p:spPr>
          <a:xfrm>
            <a:off x="8299401" y="278338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Upgrades &amp; Home Safety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3BC62A-D62E-3748-87BA-DD43E0110D6E}"/>
              </a:ext>
            </a:extLst>
          </p:cNvPr>
          <p:cNvSpPr/>
          <p:nvPr/>
        </p:nvSpPr>
        <p:spPr>
          <a:xfrm>
            <a:off x="8318007" y="3427615"/>
            <a:ext cx="1295400" cy="5517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Age in Place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8CB65B-83D9-D443-9324-50CD1920B371}"/>
              </a:ext>
            </a:extLst>
          </p:cNvPr>
          <p:cNvSpPr/>
          <p:nvPr/>
        </p:nvSpPr>
        <p:spPr>
          <a:xfrm>
            <a:off x="6878286" y="53756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Avoiding Probate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3A56FD-3F02-1748-A16C-82737C009AEF}"/>
              </a:ext>
            </a:extLst>
          </p:cNvPr>
          <p:cNvSpPr/>
          <p:nvPr/>
        </p:nvSpPr>
        <p:spPr>
          <a:xfrm>
            <a:off x="2521221" y="539552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Inheritances Beneficiaries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2D5F2A-67BD-684A-89C9-2D55E68D409D}"/>
              </a:ext>
            </a:extLst>
          </p:cNvPr>
          <p:cNvSpPr/>
          <p:nvPr/>
        </p:nvSpPr>
        <p:spPr>
          <a:xfrm>
            <a:off x="3978545" y="409633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Mobility &amp; Incapacity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50615F-C5C2-4E49-AD10-7371D47633EB}"/>
              </a:ext>
            </a:extLst>
          </p:cNvPr>
          <p:cNvSpPr/>
          <p:nvPr/>
        </p:nvSpPr>
        <p:spPr>
          <a:xfrm>
            <a:off x="3974820" y="2785795"/>
            <a:ext cx="1295400" cy="5433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Social &amp; Activities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14F6DC-2D52-B144-B2EA-FE4946E0BD8C}"/>
              </a:ext>
            </a:extLst>
          </p:cNvPr>
          <p:cNvSpPr/>
          <p:nvPr/>
        </p:nvSpPr>
        <p:spPr>
          <a:xfrm>
            <a:off x="3979789" y="344603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Emotional Well Being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8381F0-C39A-994D-94D3-3BD6B7AED09A}"/>
              </a:ext>
            </a:extLst>
          </p:cNvPr>
          <p:cNvSpPr/>
          <p:nvPr/>
        </p:nvSpPr>
        <p:spPr>
          <a:xfrm>
            <a:off x="3973576" y="60472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 Home Care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7FE84B-714F-9E48-BD58-F2A02712981F}"/>
              </a:ext>
            </a:extLst>
          </p:cNvPr>
          <p:cNvSpPr/>
          <p:nvPr/>
        </p:nvSpPr>
        <p:spPr>
          <a:xfrm>
            <a:off x="6878286" y="602405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Trustees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77B1D6-0E13-7A46-938A-778CC8EC979F}"/>
              </a:ext>
            </a:extLst>
          </p:cNvPr>
          <p:cNvSpPr/>
          <p:nvPr/>
        </p:nvSpPr>
        <p:spPr>
          <a:xfrm>
            <a:off x="3973576" y="539694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Co-Owner Passing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4BF8EA-C728-9948-8A37-CE520D51E074}"/>
              </a:ext>
            </a:extLst>
          </p:cNvPr>
          <p:cNvSpPr/>
          <p:nvPr/>
        </p:nvSpPr>
        <p:spPr>
          <a:xfrm>
            <a:off x="2521221" y="60472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Financial Planning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7F8019-B7B4-7543-8478-17AB9A582BB9}"/>
              </a:ext>
            </a:extLst>
          </p:cNvPr>
          <p:cNvSpPr/>
          <p:nvPr/>
        </p:nvSpPr>
        <p:spPr>
          <a:xfrm>
            <a:off x="3981029" y="474663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 Insurance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BF3C3E-C307-D749-B1BC-7F8CD0252A98}"/>
              </a:ext>
            </a:extLst>
          </p:cNvPr>
          <p:cNvSpPr/>
          <p:nvPr/>
        </p:nvSpPr>
        <p:spPr>
          <a:xfrm>
            <a:off x="8309339" y="409023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Investment Properties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69F507-578C-EA48-AD32-BF41AC1D6E23}"/>
              </a:ext>
            </a:extLst>
          </p:cNvPr>
          <p:cNvSpPr/>
          <p:nvPr/>
        </p:nvSpPr>
        <p:spPr>
          <a:xfrm>
            <a:off x="5413918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0A92EA-7ADA-2241-BB36-850A7ED6C08F}"/>
              </a:ext>
            </a:extLst>
          </p:cNvPr>
          <p:cNvSpPr/>
          <p:nvPr/>
        </p:nvSpPr>
        <p:spPr>
          <a:xfrm>
            <a:off x="5413918" y="213428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Kids &amp; Grandkids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0560F8-BA4A-2B4F-9BA0-0FBFAB897202}"/>
              </a:ext>
            </a:extLst>
          </p:cNvPr>
          <p:cNvSpPr/>
          <p:nvPr/>
        </p:nvSpPr>
        <p:spPr>
          <a:xfrm>
            <a:off x="5413918" y="278338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Siblings &amp; Relatives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35BA0D-45BA-CB4A-B53B-DCE011D086EB}"/>
              </a:ext>
            </a:extLst>
          </p:cNvPr>
          <p:cNvSpPr/>
          <p:nvPr/>
        </p:nvSpPr>
        <p:spPr>
          <a:xfrm>
            <a:off x="5429222" y="603805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Retirement Community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3BA713-0B27-B845-8111-5CE56FE0ABB0}"/>
              </a:ext>
            </a:extLst>
          </p:cNvPr>
          <p:cNvSpPr/>
          <p:nvPr/>
        </p:nvSpPr>
        <p:spPr>
          <a:xfrm>
            <a:off x="5416843" y="409633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Support &amp; Safety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A512F7-5F91-A149-86DF-D34F8654004F}"/>
              </a:ext>
            </a:extLst>
          </p:cNvPr>
          <p:cNvSpPr/>
          <p:nvPr/>
        </p:nvSpPr>
        <p:spPr>
          <a:xfrm>
            <a:off x="5418873" y="5398948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Vicinity or Relocation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750F6B-EE09-844E-B111-688240175F45}"/>
              </a:ext>
            </a:extLst>
          </p:cNvPr>
          <p:cNvSpPr/>
          <p:nvPr/>
        </p:nvSpPr>
        <p:spPr>
          <a:xfrm>
            <a:off x="5420767" y="473933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Vision of the Future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7ED034-5B3A-AE4A-8D29-4E811D0215DA}"/>
              </a:ext>
            </a:extLst>
          </p:cNvPr>
          <p:cNvSpPr/>
          <p:nvPr/>
        </p:nvSpPr>
        <p:spPr>
          <a:xfrm>
            <a:off x="5418873" y="343681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Friends &amp; Neighbors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510199-853E-9C4B-90A5-75FAF7711E40}"/>
              </a:ext>
            </a:extLst>
          </p:cNvPr>
          <p:cNvSpPr/>
          <p:nvPr/>
        </p:nvSpPr>
        <p:spPr>
          <a:xfrm>
            <a:off x="6873318" y="407882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Divorce or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en-US" sz="1600" baseline="30000" dirty="0">
                <a:solidFill>
                  <a:schemeClr val="tx1"/>
                </a:solidFill>
              </a:rPr>
              <a:t>nd</a:t>
            </a:r>
            <a:r>
              <a:rPr lang="en-US" sz="1600" dirty="0">
                <a:solidFill>
                  <a:schemeClr val="tx1"/>
                </a:solidFill>
              </a:rPr>
              <a:t> Marriage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3D3C2A-C963-AE44-8AC8-5D33DFA7C0A8}"/>
              </a:ext>
            </a:extLst>
          </p:cNvPr>
          <p:cNvCxnSpPr/>
          <p:nvPr/>
        </p:nvCxnSpPr>
        <p:spPr>
          <a:xfrm>
            <a:off x="3906753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DA5664-C2B8-6D4E-930E-53A2AD5B3F40}"/>
              </a:ext>
            </a:extLst>
          </p:cNvPr>
          <p:cNvCxnSpPr/>
          <p:nvPr/>
        </p:nvCxnSpPr>
        <p:spPr>
          <a:xfrm>
            <a:off x="5347100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F7C0E9-CC07-E24A-A1EC-D74DDDD23427}"/>
              </a:ext>
            </a:extLst>
          </p:cNvPr>
          <p:cNvCxnSpPr/>
          <p:nvPr/>
        </p:nvCxnSpPr>
        <p:spPr>
          <a:xfrm>
            <a:off x="6786173" y="1381783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252802C-DBB1-2643-BB1F-AF65DC2E75BC}"/>
              </a:ext>
            </a:extLst>
          </p:cNvPr>
          <p:cNvCxnSpPr/>
          <p:nvPr/>
        </p:nvCxnSpPr>
        <p:spPr>
          <a:xfrm>
            <a:off x="8222152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C15435-AD70-A84D-911C-5716B8C6AA3E}"/>
              </a:ext>
            </a:extLst>
          </p:cNvPr>
          <p:cNvCxnSpPr/>
          <p:nvPr/>
        </p:nvCxnSpPr>
        <p:spPr>
          <a:xfrm>
            <a:off x="2537791" y="1981200"/>
            <a:ext cx="70783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24" grpId="0" animBg="1"/>
      <p:bldP spid="25" grpId="0" animBg="1"/>
      <p:bldP spid="26" grpId="0" animBg="1"/>
      <p:bldP spid="28" grpId="0" animBg="1"/>
      <p:bldP spid="37" grpId="0" animBg="1"/>
      <p:bldP spid="38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Evaluating where we stand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C2E36A-7BFC-764E-986A-5EEF4BA61B7B}"/>
              </a:ext>
            </a:extLst>
          </p:cNvPr>
          <p:cNvGrpSpPr/>
          <p:nvPr/>
        </p:nvGrpSpPr>
        <p:grpSpPr>
          <a:xfrm>
            <a:off x="3708128" y="1700902"/>
            <a:ext cx="4790661" cy="4572000"/>
            <a:chOff x="2184123" y="1700902"/>
            <a:chExt cx="4790661" cy="4572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155F87-66D8-C746-B22D-779079037B0F}"/>
                </a:ext>
              </a:extLst>
            </p:cNvPr>
            <p:cNvSpPr/>
            <p:nvPr/>
          </p:nvSpPr>
          <p:spPr>
            <a:xfrm>
              <a:off x="3657600" y="1739348"/>
              <a:ext cx="1828800" cy="1828800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Finances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528B74-4AA7-2943-8D75-3AA8B64A2FB5}"/>
                </a:ext>
              </a:extLst>
            </p:cNvPr>
            <p:cNvSpPr/>
            <p:nvPr/>
          </p:nvSpPr>
          <p:spPr>
            <a:xfrm>
              <a:off x="2326996" y="2556982"/>
              <a:ext cx="1828800" cy="18288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Real Estate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029B15-7696-964A-B24B-A693ECE036E7}"/>
                </a:ext>
              </a:extLst>
            </p:cNvPr>
            <p:cNvSpPr/>
            <p:nvPr/>
          </p:nvSpPr>
          <p:spPr>
            <a:xfrm>
              <a:off x="5009654" y="2556982"/>
              <a:ext cx="1828800" cy="182880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Health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B14FF1F-D98F-204A-B5BB-65C8EBD487EA}"/>
                </a:ext>
              </a:extLst>
            </p:cNvPr>
            <p:cNvSpPr/>
            <p:nvPr/>
          </p:nvSpPr>
          <p:spPr>
            <a:xfrm>
              <a:off x="4462669" y="4204252"/>
              <a:ext cx="1828800" cy="1828800"/>
            </a:xfrm>
            <a:prstGeom prst="ellipse">
              <a:avLst/>
            </a:prstGeom>
            <a:solidFill>
              <a:schemeClr val="accent5">
                <a:alpha val="51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Personal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C0405C-C190-924A-9DA7-12130EA1520D}"/>
                </a:ext>
              </a:extLst>
            </p:cNvPr>
            <p:cNvSpPr/>
            <p:nvPr/>
          </p:nvSpPr>
          <p:spPr>
            <a:xfrm>
              <a:off x="2852531" y="4204252"/>
              <a:ext cx="1828800" cy="1828800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Trust &amp; Estate</a:t>
              </a:r>
            </a:p>
          </p:txBody>
        </p:sp>
        <p:sp>
          <p:nvSpPr>
            <p:cNvPr id="9" name="Regular Pentagon 8">
              <a:extLst>
                <a:ext uri="{FF2B5EF4-FFF2-40B4-BE49-F238E27FC236}">
                  <a16:creationId xmlns:a16="http://schemas.microsoft.com/office/drawing/2014/main" id="{6F5E4524-8D71-294C-B750-C195FD9CC886}"/>
                </a:ext>
              </a:extLst>
            </p:cNvPr>
            <p:cNvSpPr/>
            <p:nvPr/>
          </p:nvSpPr>
          <p:spPr>
            <a:xfrm>
              <a:off x="3666300" y="3048172"/>
              <a:ext cx="1828800" cy="1676057"/>
            </a:xfrm>
            <a:prstGeom prst="pentago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Seller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43D043-AD57-DE4B-918A-8E96E4926476}"/>
                </a:ext>
              </a:extLst>
            </p:cNvPr>
            <p:cNvSpPr/>
            <p:nvPr/>
          </p:nvSpPr>
          <p:spPr>
            <a:xfrm>
              <a:off x="2184123" y="1700902"/>
              <a:ext cx="4790661" cy="45720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12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Evaluating where we stand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55F87-66D8-C746-B22D-779079037B0F}"/>
              </a:ext>
            </a:extLst>
          </p:cNvPr>
          <p:cNvSpPr/>
          <p:nvPr/>
        </p:nvSpPr>
        <p:spPr>
          <a:xfrm>
            <a:off x="5181600" y="1739348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528B74-4AA7-2943-8D75-3AA8B64A2FB5}"/>
              </a:ext>
            </a:extLst>
          </p:cNvPr>
          <p:cNvSpPr/>
          <p:nvPr/>
        </p:nvSpPr>
        <p:spPr>
          <a:xfrm>
            <a:off x="3850996" y="2556982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29B15-7696-964A-B24B-A693ECE036E7}"/>
              </a:ext>
            </a:extLst>
          </p:cNvPr>
          <p:cNvSpPr/>
          <p:nvPr/>
        </p:nvSpPr>
        <p:spPr>
          <a:xfrm>
            <a:off x="6533654" y="2556982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14FF1F-D98F-204A-B5BB-65C8EBD487EA}"/>
              </a:ext>
            </a:extLst>
          </p:cNvPr>
          <p:cNvSpPr/>
          <p:nvPr/>
        </p:nvSpPr>
        <p:spPr>
          <a:xfrm>
            <a:off x="5986669" y="4204252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405C-C190-924A-9DA7-12130EA1520D}"/>
              </a:ext>
            </a:extLst>
          </p:cNvPr>
          <p:cNvSpPr/>
          <p:nvPr/>
        </p:nvSpPr>
        <p:spPr>
          <a:xfrm>
            <a:off x="4376531" y="4204252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6F5E4524-8D71-294C-B750-C195FD9CC886}"/>
              </a:ext>
            </a:extLst>
          </p:cNvPr>
          <p:cNvSpPr/>
          <p:nvPr/>
        </p:nvSpPr>
        <p:spPr>
          <a:xfrm>
            <a:off x="5190300" y="3048177"/>
            <a:ext cx="1828800" cy="1676057"/>
          </a:xfrm>
          <a:prstGeom prst="pentagon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3D043-AD57-DE4B-918A-8E96E4926476}"/>
              </a:ext>
            </a:extLst>
          </p:cNvPr>
          <p:cNvSpPr/>
          <p:nvPr/>
        </p:nvSpPr>
        <p:spPr>
          <a:xfrm>
            <a:off x="3708128" y="1700902"/>
            <a:ext cx="4790661" cy="457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1DC0BAF-54ED-E845-A0ED-87F06994BC65}"/>
              </a:ext>
            </a:extLst>
          </p:cNvPr>
          <p:cNvGrpSpPr/>
          <p:nvPr/>
        </p:nvGrpSpPr>
        <p:grpSpPr>
          <a:xfrm>
            <a:off x="3908590" y="1739353"/>
            <a:ext cx="4433316" cy="4055841"/>
            <a:chOff x="2384590" y="1739348"/>
            <a:chExt cx="4433316" cy="405584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EB25B-60BD-284F-B471-604D886414E8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>
              <a:off x="4572000" y="4058292"/>
              <a:ext cx="1451647" cy="1706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1077E49-57D7-9E4C-8742-107B1D0159CD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H="1">
              <a:off x="3120353" y="4052814"/>
              <a:ext cx="1459100" cy="1712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7B0611-7538-4842-B524-488D995EFB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84590" y="3128843"/>
              <a:ext cx="2194863" cy="9212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E1A4BE4-A8F8-FE4B-ABA1-9459ED7E85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4026" y="1739348"/>
              <a:ext cx="28796" cy="22991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09EDEB4-7D6D-7D4A-B39A-CF807B9A2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1726" y="3133620"/>
              <a:ext cx="2256180" cy="9246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11906D-27D5-554F-BFF7-EF86E17A0B42}"/>
                </a:ext>
              </a:extLst>
            </p:cNvPr>
            <p:cNvCxnSpPr>
              <a:cxnSpLocks/>
            </p:cNvCxnSpPr>
            <p:nvPr/>
          </p:nvCxnSpPr>
          <p:spPr>
            <a:xfrm>
              <a:off x="5009654" y="3647661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CA05C2-A8A5-CD46-97FD-C515AABD0C66}"/>
                </a:ext>
              </a:extLst>
            </p:cNvPr>
            <p:cNvCxnSpPr>
              <a:cxnSpLocks/>
            </p:cNvCxnSpPr>
            <p:nvPr/>
          </p:nvCxnSpPr>
          <p:spPr>
            <a:xfrm>
              <a:off x="5847961" y="3275967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26E94C-D5E3-E741-8D2C-C1F9A5214FFE}"/>
                </a:ext>
              </a:extLst>
            </p:cNvPr>
            <p:cNvCxnSpPr>
              <a:cxnSpLocks/>
            </p:cNvCxnSpPr>
            <p:nvPr/>
          </p:nvCxnSpPr>
          <p:spPr>
            <a:xfrm>
              <a:off x="6598433" y="2996856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E514B2-78F2-4F4A-BBA5-9578869A0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154" y="3667826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8DF473-DC75-BD4A-8F4F-2A199E056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3411" y="4237753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282881-E74B-5E4B-82DB-CDA01C990FFD}"/>
                </a:ext>
              </a:extLst>
            </p:cNvPr>
            <p:cNvCxnSpPr>
              <a:cxnSpLocks/>
            </p:cNvCxnSpPr>
            <p:nvPr/>
          </p:nvCxnSpPr>
          <p:spPr>
            <a:xfrm>
              <a:off x="4144550" y="4248388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BE8937A-0140-2146-910E-11E019DF156A}"/>
                </a:ext>
              </a:extLst>
            </p:cNvPr>
            <p:cNvCxnSpPr>
              <a:cxnSpLocks/>
            </p:cNvCxnSpPr>
            <p:nvPr/>
          </p:nvCxnSpPr>
          <p:spPr>
            <a:xfrm>
              <a:off x="3567528" y="4920062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E6A1893-C335-E247-8257-8F1173803357}"/>
                </a:ext>
              </a:extLst>
            </p:cNvPr>
            <p:cNvCxnSpPr>
              <a:cxnSpLocks/>
            </p:cNvCxnSpPr>
            <p:nvPr/>
          </p:nvCxnSpPr>
          <p:spPr>
            <a:xfrm>
              <a:off x="3063741" y="5511835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DAE40E-87E4-134A-B739-5B4A51EF3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4155" y="4965880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F6FC32-EABC-FA49-BFCB-0CE88D5AA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3580" y="5520081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46C586-80BD-5B40-AF8C-FC9BD0128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648" y="3295845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D5ECE3-E64A-664F-98EE-E6D6EBFCB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782" y="2996691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853E161-E187-2C4C-9A7F-28BB8B7FA6BC}"/>
                </a:ext>
              </a:extLst>
            </p:cNvPr>
            <p:cNvCxnSpPr>
              <a:cxnSpLocks/>
            </p:cNvCxnSpPr>
            <p:nvPr/>
          </p:nvCxnSpPr>
          <p:spPr>
            <a:xfrm>
              <a:off x="4359918" y="3540024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D73FB9-5D80-5D4A-951B-635C768CADDC}"/>
                </a:ext>
              </a:extLst>
            </p:cNvPr>
            <p:cNvCxnSpPr>
              <a:cxnSpLocks/>
            </p:cNvCxnSpPr>
            <p:nvPr/>
          </p:nvCxnSpPr>
          <p:spPr>
            <a:xfrm>
              <a:off x="4373713" y="1878233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4700794-371E-EF40-B333-78875377A6B8}"/>
                </a:ext>
              </a:extLst>
            </p:cNvPr>
            <p:cNvCxnSpPr>
              <a:cxnSpLocks/>
            </p:cNvCxnSpPr>
            <p:nvPr/>
          </p:nvCxnSpPr>
          <p:spPr>
            <a:xfrm>
              <a:off x="4359918" y="2635427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07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Evaluating where we stand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55F87-66D8-C746-B22D-779079037B0F}"/>
              </a:ext>
            </a:extLst>
          </p:cNvPr>
          <p:cNvSpPr/>
          <p:nvPr/>
        </p:nvSpPr>
        <p:spPr>
          <a:xfrm>
            <a:off x="5181600" y="1739348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528B74-4AA7-2943-8D75-3AA8B64A2FB5}"/>
              </a:ext>
            </a:extLst>
          </p:cNvPr>
          <p:cNvSpPr/>
          <p:nvPr/>
        </p:nvSpPr>
        <p:spPr>
          <a:xfrm>
            <a:off x="3850996" y="2556982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29B15-7696-964A-B24B-A693ECE036E7}"/>
              </a:ext>
            </a:extLst>
          </p:cNvPr>
          <p:cNvSpPr/>
          <p:nvPr/>
        </p:nvSpPr>
        <p:spPr>
          <a:xfrm>
            <a:off x="6533654" y="2556982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14FF1F-D98F-204A-B5BB-65C8EBD487EA}"/>
              </a:ext>
            </a:extLst>
          </p:cNvPr>
          <p:cNvSpPr/>
          <p:nvPr/>
        </p:nvSpPr>
        <p:spPr>
          <a:xfrm>
            <a:off x="5986669" y="4204252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405C-C190-924A-9DA7-12130EA1520D}"/>
              </a:ext>
            </a:extLst>
          </p:cNvPr>
          <p:cNvSpPr/>
          <p:nvPr/>
        </p:nvSpPr>
        <p:spPr>
          <a:xfrm>
            <a:off x="4376531" y="4204252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6F5E4524-8D71-294C-B750-C195FD9CC886}"/>
              </a:ext>
            </a:extLst>
          </p:cNvPr>
          <p:cNvSpPr/>
          <p:nvPr/>
        </p:nvSpPr>
        <p:spPr>
          <a:xfrm>
            <a:off x="5190300" y="3048177"/>
            <a:ext cx="1828800" cy="1676057"/>
          </a:xfrm>
          <a:prstGeom prst="pentagon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3D043-AD57-DE4B-918A-8E96E4926476}"/>
              </a:ext>
            </a:extLst>
          </p:cNvPr>
          <p:cNvSpPr/>
          <p:nvPr/>
        </p:nvSpPr>
        <p:spPr>
          <a:xfrm>
            <a:off x="3708128" y="1700902"/>
            <a:ext cx="4790661" cy="457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3EB25B-60BD-284F-B471-604D886414E8}"/>
              </a:ext>
            </a:extLst>
          </p:cNvPr>
          <p:cNvCxnSpPr>
            <a:cxnSpLocks/>
            <a:endCxn id="7" idx="5"/>
          </p:cNvCxnSpPr>
          <p:nvPr/>
        </p:nvCxnSpPr>
        <p:spPr>
          <a:xfrm>
            <a:off x="6096005" y="4058292"/>
            <a:ext cx="1451647" cy="1706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077E49-57D7-9E4C-8742-107B1D0159CD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644353" y="4052814"/>
            <a:ext cx="1459100" cy="1712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7B0611-7538-4842-B524-488D995EFB2C}"/>
              </a:ext>
            </a:extLst>
          </p:cNvPr>
          <p:cNvCxnSpPr>
            <a:cxnSpLocks/>
          </p:cNvCxnSpPr>
          <p:nvPr/>
        </p:nvCxnSpPr>
        <p:spPr>
          <a:xfrm flipH="1" flipV="1">
            <a:off x="3908595" y="3128843"/>
            <a:ext cx="2194863" cy="921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1A4BE4-A8F8-FE4B-ABA1-9459ED7E8509}"/>
              </a:ext>
            </a:extLst>
          </p:cNvPr>
          <p:cNvCxnSpPr>
            <a:cxnSpLocks/>
          </p:cNvCxnSpPr>
          <p:nvPr/>
        </p:nvCxnSpPr>
        <p:spPr>
          <a:xfrm flipV="1">
            <a:off x="6098026" y="1739348"/>
            <a:ext cx="28796" cy="2299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DEB4-7D6D-7D4A-B39A-CF807B9A2F25}"/>
              </a:ext>
            </a:extLst>
          </p:cNvPr>
          <p:cNvCxnSpPr>
            <a:cxnSpLocks/>
          </p:cNvCxnSpPr>
          <p:nvPr/>
        </p:nvCxnSpPr>
        <p:spPr>
          <a:xfrm flipV="1">
            <a:off x="6085726" y="3133620"/>
            <a:ext cx="2256180" cy="92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297C53-B3F1-F84E-AA35-96D7AB7EF803}"/>
              </a:ext>
            </a:extLst>
          </p:cNvPr>
          <p:cNvCxnSpPr>
            <a:cxnSpLocks/>
          </p:cNvCxnSpPr>
          <p:nvPr/>
        </p:nvCxnSpPr>
        <p:spPr>
          <a:xfrm>
            <a:off x="6126822" y="1878238"/>
            <a:ext cx="1340778" cy="166179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5DE2AE-9A58-CC4A-81DE-84F23391587D}"/>
              </a:ext>
            </a:extLst>
          </p:cNvPr>
          <p:cNvCxnSpPr>
            <a:cxnSpLocks/>
          </p:cNvCxnSpPr>
          <p:nvPr/>
        </p:nvCxnSpPr>
        <p:spPr>
          <a:xfrm flipH="1">
            <a:off x="6940826" y="3540024"/>
            <a:ext cx="526776" cy="161707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F424B3-BBB9-784A-BF26-A2CA48D2FC60}"/>
              </a:ext>
            </a:extLst>
          </p:cNvPr>
          <p:cNvCxnSpPr>
            <a:cxnSpLocks/>
          </p:cNvCxnSpPr>
          <p:nvPr/>
        </p:nvCxnSpPr>
        <p:spPr>
          <a:xfrm flipH="1">
            <a:off x="4744278" y="5078901"/>
            <a:ext cx="2196548" cy="5764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828911-ECD6-7C4C-B22A-A9B7199B22A1}"/>
              </a:ext>
            </a:extLst>
          </p:cNvPr>
          <p:cNvCxnSpPr>
            <a:cxnSpLocks/>
          </p:cNvCxnSpPr>
          <p:nvPr/>
        </p:nvCxnSpPr>
        <p:spPr>
          <a:xfrm>
            <a:off x="4744278" y="3429005"/>
            <a:ext cx="0" cy="222636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B0167C-8A86-3244-AFD9-F5C9FDC706BC}"/>
              </a:ext>
            </a:extLst>
          </p:cNvPr>
          <p:cNvCxnSpPr>
            <a:cxnSpLocks/>
          </p:cNvCxnSpPr>
          <p:nvPr/>
        </p:nvCxnSpPr>
        <p:spPr>
          <a:xfrm flipH="1">
            <a:off x="4744283" y="1884782"/>
            <a:ext cx="1382549" cy="154422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FB7757-C74D-5141-A263-55977F3A557B}"/>
              </a:ext>
            </a:extLst>
          </p:cNvPr>
          <p:cNvCxnSpPr>
            <a:cxnSpLocks/>
          </p:cNvCxnSpPr>
          <p:nvPr/>
        </p:nvCxnSpPr>
        <p:spPr>
          <a:xfrm>
            <a:off x="6096005" y="4058292"/>
            <a:ext cx="1451647" cy="1706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BD12F1-5DDF-4C4A-A034-932AC29AF8D7}"/>
              </a:ext>
            </a:extLst>
          </p:cNvPr>
          <p:cNvCxnSpPr>
            <a:cxnSpLocks/>
          </p:cNvCxnSpPr>
          <p:nvPr/>
        </p:nvCxnSpPr>
        <p:spPr>
          <a:xfrm flipH="1">
            <a:off x="4644353" y="4052814"/>
            <a:ext cx="1459100" cy="1712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6817BA-E571-1446-A5B8-64FB1E40D75D}"/>
              </a:ext>
            </a:extLst>
          </p:cNvPr>
          <p:cNvCxnSpPr>
            <a:cxnSpLocks/>
          </p:cNvCxnSpPr>
          <p:nvPr/>
        </p:nvCxnSpPr>
        <p:spPr>
          <a:xfrm flipH="1" flipV="1">
            <a:off x="3908595" y="3128843"/>
            <a:ext cx="2194863" cy="921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70E471-58B3-D048-9AF3-432099351175}"/>
              </a:ext>
            </a:extLst>
          </p:cNvPr>
          <p:cNvCxnSpPr>
            <a:cxnSpLocks/>
          </p:cNvCxnSpPr>
          <p:nvPr/>
        </p:nvCxnSpPr>
        <p:spPr>
          <a:xfrm flipV="1">
            <a:off x="6098026" y="1739348"/>
            <a:ext cx="28796" cy="2299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464E3E-9061-CA4F-835C-1F5C3EE69CD9}"/>
              </a:ext>
            </a:extLst>
          </p:cNvPr>
          <p:cNvCxnSpPr>
            <a:cxnSpLocks/>
          </p:cNvCxnSpPr>
          <p:nvPr/>
        </p:nvCxnSpPr>
        <p:spPr>
          <a:xfrm flipV="1">
            <a:off x="6085726" y="3133620"/>
            <a:ext cx="2256180" cy="92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31933D-6CD9-D24D-8768-6DBBF342AA8C}"/>
              </a:ext>
            </a:extLst>
          </p:cNvPr>
          <p:cNvCxnSpPr>
            <a:cxnSpLocks/>
          </p:cNvCxnSpPr>
          <p:nvPr/>
        </p:nvCxnSpPr>
        <p:spPr>
          <a:xfrm>
            <a:off x="6533659" y="3647666"/>
            <a:ext cx="190133" cy="3908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A7D111-A48B-2D4A-B3C9-AAA4FC285644}"/>
              </a:ext>
            </a:extLst>
          </p:cNvPr>
          <p:cNvCxnSpPr>
            <a:cxnSpLocks/>
          </p:cNvCxnSpPr>
          <p:nvPr/>
        </p:nvCxnSpPr>
        <p:spPr>
          <a:xfrm>
            <a:off x="7371966" y="3275972"/>
            <a:ext cx="190133" cy="3908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A0EAAE-1394-C842-863F-3ECDDCD8B81C}"/>
              </a:ext>
            </a:extLst>
          </p:cNvPr>
          <p:cNvCxnSpPr>
            <a:cxnSpLocks/>
          </p:cNvCxnSpPr>
          <p:nvPr/>
        </p:nvCxnSpPr>
        <p:spPr>
          <a:xfrm>
            <a:off x="8122438" y="2996861"/>
            <a:ext cx="190133" cy="3908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5551B9-7A02-BA41-B508-1B84AE4BFC0C}"/>
              </a:ext>
            </a:extLst>
          </p:cNvPr>
          <p:cNvCxnSpPr>
            <a:cxnSpLocks/>
          </p:cNvCxnSpPr>
          <p:nvPr/>
        </p:nvCxnSpPr>
        <p:spPr>
          <a:xfrm flipV="1">
            <a:off x="5554159" y="3667826"/>
            <a:ext cx="171319" cy="371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82C33A-BE8F-E040-85D4-2067A4AE6241}"/>
              </a:ext>
            </a:extLst>
          </p:cNvPr>
          <p:cNvCxnSpPr>
            <a:cxnSpLocks/>
          </p:cNvCxnSpPr>
          <p:nvPr/>
        </p:nvCxnSpPr>
        <p:spPr>
          <a:xfrm flipV="1">
            <a:off x="6197411" y="4237753"/>
            <a:ext cx="346842" cy="27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8FBB98-B221-7943-9E2A-F7F116DAED11}"/>
              </a:ext>
            </a:extLst>
          </p:cNvPr>
          <p:cNvCxnSpPr>
            <a:cxnSpLocks/>
          </p:cNvCxnSpPr>
          <p:nvPr/>
        </p:nvCxnSpPr>
        <p:spPr>
          <a:xfrm>
            <a:off x="5668555" y="4248388"/>
            <a:ext cx="331885" cy="283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392B50-A4D3-DC44-95FF-C72340D3D3FC}"/>
              </a:ext>
            </a:extLst>
          </p:cNvPr>
          <p:cNvCxnSpPr>
            <a:cxnSpLocks/>
          </p:cNvCxnSpPr>
          <p:nvPr/>
        </p:nvCxnSpPr>
        <p:spPr>
          <a:xfrm>
            <a:off x="5091533" y="4920062"/>
            <a:ext cx="331885" cy="283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72391BB-39A9-874C-A5C8-488051651A16}"/>
              </a:ext>
            </a:extLst>
          </p:cNvPr>
          <p:cNvCxnSpPr>
            <a:cxnSpLocks/>
          </p:cNvCxnSpPr>
          <p:nvPr/>
        </p:nvCxnSpPr>
        <p:spPr>
          <a:xfrm>
            <a:off x="4587746" y="5511835"/>
            <a:ext cx="331885" cy="283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6C4AB-96C1-6B45-9CE9-85422C538829}"/>
              </a:ext>
            </a:extLst>
          </p:cNvPr>
          <p:cNvCxnSpPr>
            <a:cxnSpLocks/>
          </p:cNvCxnSpPr>
          <p:nvPr/>
        </p:nvCxnSpPr>
        <p:spPr>
          <a:xfrm flipV="1">
            <a:off x="6778155" y="4965880"/>
            <a:ext cx="346842" cy="27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EC97D7-0FC7-804C-9D6A-86C728B66736}"/>
              </a:ext>
            </a:extLst>
          </p:cNvPr>
          <p:cNvCxnSpPr>
            <a:cxnSpLocks/>
          </p:cNvCxnSpPr>
          <p:nvPr/>
        </p:nvCxnSpPr>
        <p:spPr>
          <a:xfrm flipV="1">
            <a:off x="7287580" y="5520081"/>
            <a:ext cx="346842" cy="27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6B10B9-7F8E-164D-BCC9-88C84DCE4DD6}"/>
              </a:ext>
            </a:extLst>
          </p:cNvPr>
          <p:cNvCxnSpPr>
            <a:cxnSpLocks/>
          </p:cNvCxnSpPr>
          <p:nvPr/>
        </p:nvCxnSpPr>
        <p:spPr>
          <a:xfrm flipV="1">
            <a:off x="4651653" y="3295845"/>
            <a:ext cx="171319" cy="371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11FCB34-0101-C34F-B237-F6DC4806373B}"/>
              </a:ext>
            </a:extLst>
          </p:cNvPr>
          <p:cNvCxnSpPr>
            <a:cxnSpLocks/>
          </p:cNvCxnSpPr>
          <p:nvPr/>
        </p:nvCxnSpPr>
        <p:spPr>
          <a:xfrm flipV="1">
            <a:off x="3951787" y="2996691"/>
            <a:ext cx="171319" cy="371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22D2B8-E98D-AD47-A457-2E9C7C025BBC}"/>
              </a:ext>
            </a:extLst>
          </p:cNvPr>
          <p:cNvCxnSpPr>
            <a:cxnSpLocks/>
          </p:cNvCxnSpPr>
          <p:nvPr/>
        </p:nvCxnSpPr>
        <p:spPr>
          <a:xfrm>
            <a:off x="5883918" y="3540024"/>
            <a:ext cx="452158" cy="6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10FCF9-4DAB-3547-8D85-7362926E6536}"/>
              </a:ext>
            </a:extLst>
          </p:cNvPr>
          <p:cNvCxnSpPr>
            <a:cxnSpLocks/>
          </p:cNvCxnSpPr>
          <p:nvPr/>
        </p:nvCxnSpPr>
        <p:spPr>
          <a:xfrm>
            <a:off x="5897713" y="1878233"/>
            <a:ext cx="452158" cy="6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7745EF-786D-734E-85ED-40D40703CB32}"/>
              </a:ext>
            </a:extLst>
          </p:cNvPr>
          <p:cNvCxnSpPr>
            <a:cxnSpLocks/>
          </p:cNvCxnSpPr>
          <p:nvPr/>
        </p:nvCxnSpPr>
        <p:spPr>
          <a:xfrm>
            <a:off x="5883918" y="2635427"/>
            <a:ext cx="452158" cy="6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79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50DC-CDC8-E74E-95E1-E3325E4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/>
          <a:lstStyle/>
          <a:p>
            <a:r>
              <a:rPr lang="en-US" dirty="0"/>
              <a:t>Evaluating where we stand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55F87-66D8-C746-B22D-779079037B0F}"/>
              </a:ext>
            </a:extLst>
          </p:cNvPr>
          <p:cNvSpPr/>
          <p:nvPr/>
        </p:nvSpPr>
        <p:spPr>
          <a:xfrm>
            <a:off x="5181600" y="1739348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528B74-4AA7-2943-8D75-3AA8B64A2FB5}"/>
              </a:ext>
            </a:extLst>
          </p:cNvPr>
          <p:cNvSpPr/>
          <p:nvPr/>
        </p:nvSpPr>
        <p:spPr>
          <a:xfrm>
            <a:off x="3850996" y="2556982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29B15-7696-964A-B24B-A693ECE036E7}"/>
              </a:ext>
            </a:extLst>
          </p:cNvPr>
          <p:cNvSpPr/>
          <p:nvPr/>
        </p:nvSpPr>
        <p:spPr>
          <a:xfrm>
            <a:off x="6533654" y="2556982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14FF1F-D98F-204A-B5BB-65C8EBD487EA}"/>
              </a:ext>
            </a:extLst>
          </p:cNvPr>
          <p:cNvSpPr/>
          <p:nvPr/>
        </p:nvSpPr>
        <p:spPr>
          <a:xfrm>
            <a:off x="5986669" y="4204252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405C-C190-924A-9DA7-12130EA1520D}"/>
              </a:ext>
            </a:extLst>
          </p:cNvPr>
          <p:cNvSpPr/>
          <p:nvPr/>
        </p:nvSpPr>
        <p:spPr>
          <a:xfrm>
            <a:off x="4376531" y="4204252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6F5E4524-8D71-294C-B750-C195FD9CC886}"/>
              </a:ext>
            </a:extLst>
          </p:cNvPr>
          <p:cNvSpPr/>
          <p:nvPr/>
        </p:nvSpPr>
        <p:spPr>
          <a:xfrm>
            <a:off x="5190300" y="3048177"/>
            <a:ext cx="1828800" cy="1676057"/>
          </a:xfrm>
          <a:prstGeom prst="pentagon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3D043-AD57-DE4B-918A-8E96E4926476}"/>
              </a:ext>
            </a:extLst>
          </p:cNvPr>
          <p:cNvSpPr/>
          <p:nvPr/>
        </p:nvSpPr>
        <p:spPr>
          <a:xfrm>
            <a:off x="3708128" y="1700902"/>
            <a:ext cx="4790661" cy="457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3EB25B-60BD-284F-B471-604D886414E8}"/>
              </a:ext>
            </a:extLst>
          </p:cNvPr>
          <p:cNvCxnSpPr>
            <a:cxnSpLocks/>
            <a:endCxn id="7" idx="5"/>
          </p:cNvCxnSpPr>
          <p:nvPr/>
        </p:nvCxnSpPr>
        <p:spPr>
          <a:xfrm>
            <a:off x="6096005" y="4058292"/>
            <a:ext cx="1451647" cy="1706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077E49-57D7-9E4C-8742-107B1D0159CD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644353" y="4052814"/>
            <a:ext cx="1459100" cy="1712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7B0611-7538-4842-B524-488D995EFB2C}"/>
              </a:ext>
            </a:extLst>
          </p:cNvPr>
          <p:cNvCxnSpPr>
            <a:cxnSpLocks/>
          </p:cNvCxnSpPr>
          <p:nvPr/>
        </p:nvCxnSpPr>
        <p:spPr>
          <a:xfrm flipH="1" flipV="1">
            <a:off x="3908595" y="3128843"/>
            <a:ext cx="2194863" cy="921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1A4BE4-A8F8-FE4B-ABA1-9459ED7E8509}"/>
              </a:ext>
            </a:extLst>
          </p:cNvPr>
          <p:cNvCxnSpPr>
            <a:cxnSpLocks/>
          </p:cNvCxnSpPr>
          <p:nvPr/>
        </p:nvCxnSpPr>
        <p:spPr>
          <a:xfrm flipV="1">
            <a:off x="6098026" y="1739348"/>
            <a:ext cx="28796" cy="2299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DEB4-7D6D-7D4A-B39A-CF807B9A2F25}"/>
              </a:ext>
            </a:extLst>
          </p:cNvPr>
          <p:cNvCxnSpPr>
            <a:cxnSpLocks/>
          </p:cNvCxnSpPr>
          <p:nvPr/>
        </p:nvCxnSpPr>
        <p:spPr>
          <a:xfrm flipV="1">
            <a:off x="6085726" y="3133620"/>
            <a:ext cx="2256180" cy="92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297C53-B3F1-F84E-AA35-96D7AB7EF803}"/>
              </a:ext>
            </a:extLst>
          </p:cNvPr>
          <p:cNvCxnSpPr>
            <a:cxnSpLocks/>
          </p:cNvCxnSpPr>
          <p:nvPr/>
        </p:nvCxnSpPr>
        <p:spPr>
          <a:xfrm>
            <a:off x="6126827" y="2635427"/>
            <a:ext cx="2086213" cy="58038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5DE2AE-9A58-CC4A-81DE-84F23391587D}"/>
              </a:ext>
            </a:extLst>
          </p:cNvPr>
          <p:cNvCxnSpPr>
            <a:cxnSpLocks/>
          </p:cNvCxnSpPr>
          <p:nvPr/>
        </p:nvCxnSpPr>
        <p:spPr>
          <a:xfrm flipH="1">
            <a:off x="7457666" y="3215811"/>
            <a:ext cx="755375" cy="246937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F424B3-BBB9-784A-BF26-A2CA48D2FC60}"/>
              </a:ext>
            </a:extLst>
          </p:cNvPr>
          <p:cNvCxnSpPr>
            <a:cxnSpLocks/>
          </p:cNvCxnSpPr>
          <p:nvPr/>
        </p:nvCxnSpPr>
        <p:spPr>
          <a:xfrm flipH="1" flipV="1">
            <a:off x="5190305" y="5059017"/>
            <a:ext cx="2267361" cy="6261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828911-ECD6-7C4C-B22A-A9B7199B22A1}"/>
              </a:ext>
            </a:extLst>
          </p:cNvPr>
          <p:cNvCxnSpPr>
            <a:cxnSpLocks/>
          </p:cNvCxnSpPr>
          <p:nvPr/>
        </p:nvCxnSpPr>
        <p:spPr>
          <a:xfrm>
            <a:off x="4028666" y="3128843"/>
            <a:ext cx="1242391" cy="193017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B0167C-8A86-3244-AFD9-F5C9FDC706BC}"/>
              </a:ext>
            </a:extLst>
          </p:cNvPr>
          <p:cNvCxnSpPr>
            <a:cxnSpLocks/>
          </p:cNvCxnSpPr>
          <p:nvPr/>
        </p:nvCxnSpPr>
        <p:spPr>
          <a:xfrm flipH="1">
            <a:off x="4028662" y="2635427"/>
            <a:ext cx="2098160" cy="58038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1A95B1-DFCD-C240-A32F-D1AD78E019CA}"/>
              </a:ext>
            </a:extLst>
          </p:cNvPr>
          <p:cNvGrpSpPr/>
          <p:nvPr/>
        </p:nvGrpSpPr>
        <p:grpSpPr>
          <a:xfrm>
            <a:off x="3908590" y="1739353"/>
            <a:ext cx="4433316" cy="4055841"/>
            <a:chOff x="2384590" y="1739348"/>
            <a:chExt cx="4433316" cy="405584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9106A7D-B1DF-4A43-AEF8-D72C6E6589E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058292"/>
              <a:ext cx="1451647" cy="1706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86D287F-31EB-B04B-9FDD-E341AADA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0353" y="4052814"/>
              <a:ext cx="1459100" cy="1712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4F46E1F-87F0-6442-8DC6-07AA4A2E18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84590" y="3128843"/>
              <a:ext cx="2194863" cy="9212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42ED9A7-8635-9548-A6EB-3D7047B9A5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4026" y="1739348"/>
              <a:ext cx="28796" cy="22991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CD576A0-099F-7448-88CD-3EF44D6432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1726" y="3133620"/>
              <a:ext cx="2256180" cy="9246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1676A9-4B00-4241-91E0-8D4F9E0988C4}"/>
                </a:ext>
              </a:extLst>
            </p:cNvPr>
            <p:cNvCxnSpPr>
              <a:cxnSpLocks/>
            </p:cNvCxnSpPr>
            <p:nvPr/>
          </p:nvCxnSpPr>
          <p:spPr>
            <a:xfrm>
              <a:off x="5009654" y="3647661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42818CF-3D7E-9749-9CBA-482818D57900}"/>
                </a:ext>
              </a:extLst>
            </p:cNvPr>
            <p:cNvCxnSpPr>
              <a:cxnSpLocks/>
            </p:cNvCxnSpPr>
            <p:nvPr/>
          </p:nvCxnSpPr>
          <p:spPr>
            <a:xfrm>
              <a:off x="5847961" y="3275967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B1344A9-7D0B-524E-A969-6C05EBFBC228}"/>
                </a:ext>
              </a:extLst>
            </p:cNvPr>
            <p:cNvCxnSpPr>
              <a:cxnSpLocks/>
            </p:cNvCxnSpPr>
            <p:nvPr/>
          </p:nvCxnSpPr>
          <p:spPr>
            <a:xfrm>
              <a:off x="6598433" y="2996856"/>
              <a:ext cx="190133" cy="39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541E5D2-0748-0647-88F1-023995670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154" y="3667826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99A43F-3E2C-6343-BDF9-88617086F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3411" y="4237753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E107C3A-A8A0-3C4C-8FFB-488113D60FB0}"/>
                </a:ext>
              </a:extLst>
            </p:cNvPr>
            <p:cNvCxnSpPr>
              <a:cxnSpLocks/>
            </p:cNvCxnSpPr>
            <p:nvPr/>
          </p:nvCxnSpPr>
          <p:spPr>
            <a:xfrm>
              <a:off x="4144550" y="4248388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81AC0A-F065-9F45-99CF-469A70F8C3DD}"/>
                </a:ext>
              </a:extLst>
            </p:cNvPr>
            <p:cNvCxnSpPr>
              <a:cxnSpLocks/>
            </p:cNvCxnSpPr>
            <p:nvPr/>
          </p:nvCxnSpPr>
          <p:spPr>
            <a:xfrm>
              <a:off x="3567528" y="4920062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1817AA-C390-574F-8AC6-F13C1E7A510C}"/>
                </a:ext>
              </a:extLst>
            </p:cNvPr>
            <p:cNvCxnSpPr>
              <a:cxnSpLocks/>
            </p:cNvCxnSpPr>
            <p:nvPr/>
          </p:nvCxnSpPr>
          <p:spPr>
            <a:xfrm>
              <a:off x="3063741" y="5511835"/>
              <a:ext cx="331885" cy="28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8950B3B-F06D-7648-B308-771724F8F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4155" y="4965880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2BD1120-1BF2-9F43-8507-7CE4F1404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3580" y="5520081"/>
              <a:ext cx="346842" cy="275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389FB85-760E-E444-A29E-5E868CFDA3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648" y="3295845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55430C5-1F1A-2248-99C9-6B7671E34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782" y="2996691"/>
              <a:ext cx="171319" cy="3711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7757B93-A091-334E-93A8-3C1F0297CB3B}"/>
                </a:ext>
              </a:extLst>
            </p:cNvPr>
            <p:cNvCxnSpPr>
              <a:cxnSpLocks/>
            </p:cNvCxnSpPr>
            <p:nvPr/>
          </p:nvCxnSpPr>
          <p:spPr>
            <a:xfrm>
              <a:off x="4359918" y="3540024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E17B6C-7F7F-EE4D-8DBC-EDF0D9DAA574}"/>
                </a:ext>
              </a:extLst>
            </p:cNvPr>
            <p:cNvCxnSpPr>
              <a:cxnSpLocks/>
            </p:cNvCxnSpPr>
            <p:nvPr/>
          </p:nvCxnSpPr>
          <p:spPr>
            <a:xfrm>
              <a:off x="4373713" y="1878233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2C90B3-2E22-764B-AEED-2382EE2D9F6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918" y="2635427"/>
              <a:ext cx="452158" cy="6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3798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7871-791D-0A4C-B5E0-F934DA3E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0F22-C896-074E-A686-D6D5D7367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on Finance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12317-45C8-584D-AA12-E0E4A13B5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Lots of home equity</a:t>
            </a:r>
          </a:p>
          <a:p>
            <a:r>
              <a:rPr lang="en-US" dirty="0"/>
              <a:t>Positive cash flow</a:t>
            </a:r>
          </a:p>
          <a:p>
            <a:r>
              <a:rPr lang="en-US" dirty="0"/>
              <a:t>High net worth</a:t>
            </a:r>
          </a:p>
          <a:p>
            <a:r>
              <a:rPr lang="en-US" dirty="0"/>
              <a:t>Can pay for in-home care</a:t>
            </a:r>
          </a:p>
          <a:p>
            <a:r>
              <a:rPr lang="en-US" dirty="0"/>
              <a:t>Have a </a:t>
            </a:r>
            <a:r>
              <a:rPr lang="en-US" b="1" i="1" dirty="0"/>
              <a:t>formal financial plan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FF627-4220-F84F-8B08-2488E8BEF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Low on Trust &amp; Estate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019DA-6CD3-A042-BC98-A532C1440B9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living trust in place</a:t>
            </a:r>
          </a:p>
          <a:p>
            <a:r>
              <a:rPr lang="en-US" dirty="0"/>
              <a:t>No power of attorney in place</a:t>
            </a:r>
          </a:p>
          <a:p>
            <a:r>
              <a:rPr lang="en-US" dirty="0"/>
              <a:t>No health care directive</a:t>
            </a:r>
          </a:p>
          <a:p>
            <a:r>
              <a:rPr lang="en-US" dirty="0"/>
              <a:t>Not holding title correctly</a:t>
            </a:r>
          </a:p>
          <a:p>
            <a:pPr lvl="1"/>
            <a:r>
              <a:rPr lang="en-US" dirty="0"/>
              <a:t>Full or partial Step-Up in basis</a:t>
            </a:r>
          </a:p>
          <a:p>
            <a:pPr lvl="1"/>
            <a:r>
              <a:rPr lang="en-US" dirty="0"/>
              <a:t>Probate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9CDB19-CAF3-F14D-920B-2A74E657D3BD}"/>
              </a:ext>
            </a:extLst>
          </p:cNvPr>
          <p:cNvSpPr/>
          <p:nvPr/>
        </p:nvSpPr>
        <p:spPr>
          <a:xfrm>
            <a:off x="1474258" y="4683121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B89662-2D1E-5B44-9C32-1CFEF8EE4614}"/>
              </a:ext>
            </a:extLst>
          </p:cNvPr>
          <p:cNvSpPr/>
          <p:nvPr/>
        </p:nvSpPr>
        <p:spPr>
          <a:xfrm>
            <a:off x="7059096" y="4680337"/>
            <a:ext cx="1828800" cy="1828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Trust &amp; Estate</a:t>
            </a:r>
          </a:p>
        </p:txBody>
      </p:sp>
    </p:spTree>
    <p:extLst>
      <p:ext uri="{BB962C8B-B14F-4D97-AF65-F5344CB8AC3E}">
        <p14:creationId xmlns:p14="http://schemas.microsoft.com/office/powerpoint/2010/main" val="87823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7871-791D-0A4C-B5E0-F934DA3E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0F22-C896-074E-A686-D6D5D7367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on Health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12317-45C8-584D-AA12-E0E4A13B5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Drives</a:t>
            </a:r>
          </a:p>
          <a:p>
            <a:r>
              <a:rPr lang="en-US" dirty="0"/>
              <a:t>Cooks</a:t>
            </a:r>
          </a:p>
          <a:p>
            <a:r>
              <a:rPr lang="en-US" dirty="0"/>
              <a:t>Stays active</a:t>
            </a:r>
          </a:p>
          <a:p>
            <a:r>
              <a:rPr lang="en-US" dirty="0"/>
              <a:t>Stable physical condition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FF627-4220-F84F-8B08-2488E8BEF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Low on Personal (social)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019DA-6CD3-A042-BC98-A532C1440B9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local family or friends</a:t>
            </a:r>
          </a:p>
          <a:p>
            <a:r>
              <a:rPr lang="en-US" dirty="0"/>
              <a:t>Isolated</a:t>
            </a:r>
          </a:p>
          <a:p>
            <a:r>
              <a:rPr lang="en-US" dirty="0"/>
              <a:t>No activities with others</a:t>
            </a:r>
          </a:p>
          <a:p>
            <a:r>
              <a:rPr lang="en-US" dirty="0"/>
              <a:t>No educational classes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413C19-140F-8344-88B8-76A2A97FCDAE}"/>
              </a:ext>
            </a:extLst>
          </p:cNvPr>
          <p:cNvSpPr/>
          <p:nvPr/>
        </p:nvSpPr>
        <p:spPr>
          <a:xfrm>
            <a:off x="1474258" y="4408483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8DBCB3-1513-A14A-906A-3614275C6C9E}"/>
              </a:ext>
            </a:extLst>
          </p:cNvPr>
          <p:cNvSpPr/>
          <p:nvPr/>
        </p:nvSpPr>
        <p:spPr>
          <a:xfrm>
            <a:off x="7059096" y="4548381"/>
            <a:ext cx="1828800" cy="1828800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F6FC8B-21D3-EA4D-8B15-4BB02742501E}"/>
              </a:ext>
            </a:extLst>
          </p:cNvPr>
          <p:cNvSpPr/>
          <p:nvPr/>
        </p:nvSpPr>
        <p:spPr>
          <a:xfrm>
            <a:off x="9320754" y="4548381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 Estate</a:t>
            </a:r>
          </a:p>
        </p:txBody>
      </p:sp>
    </p:spTree>
    <p:extLst>
      <p:ext uri="{BB962C8B-B14F-4D97-AF65-F5344CB8AC3E}">
        <p14:creationId xmlns:p14="http://schemas.microsoft.com/office/powerpoint/2010/main" val="35806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08 at 10.55.04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1"/>
            <a:ext cx="5410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Brian Schwatka – 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Realtor since 2004, located in Los Gatos, Ca.</a:t>
            </a:r>
          </a:p>
          <a:p>
            <a:r>
              <a:rPr lang="en-US" sz="2800" dirty="0"/>
              <a:t>Top 5% in the Nation and top 5% Worldwide</a:t>
            </a:r>
          </a:p>
          <a:p>
            <a:r>
              <a:rPr lang="en-US" sz="2800" dirty="0"/>
              <a:t>Work with homeowners of all ages, but I love seniors:</a:t>
            </a:r>
          </a:p>
          <a:p>
            <a:pPr lvl="1"/>
            <a:r>
              <a:rPr lang="en-US" sz="2400" dirty="0"/>
              <a:t>Seniors Real Estate Specialist (SRES)</a:t>
            </a:r>
          </a:p>
          <a:p>
            <a:pPr lvl="1"/>
            <a:r>
              <a:rPr lang="en-US" sz="2400" dirty="0"/>
              <a:t>Certified Seniors Advisor (CSA)</a:t>
            </a:r>
          </a:p>
          <a:p>
            <a:pPr lvl="1"/>
            <a:r>
              <a:rPr lang="en-US" sz="2400" dirty="0"/>
              <a:t>Certified Probate Real Estate Specialist (CPRES)</a:t>
            </a:r>
          </a:p>
          <a:p>
            <a:pPr lvl="1"/>
            <a:r>
              <a:rPr lang="en-US" sz="2400" dirty="0"/>
              <a:t>Transition Specialist</a:t>
            </a:r>
          </a:p>
          <a:p>
            <a:r>
              <a:rPr lang="en-US" sz="2800" dirty="0"/>
              <a:t>Why do I work with Retirees??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34" y="4403858"/>
            <a:ext cx="1516366" cy="22720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3" descr="websizecolorC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39927" y="5750274"/>
            <a:ext cx="1344425" cy="985554"/>
          </a:xfrm>
          <a:prstGeom prst="rect">
            <a:avLst/>
          </a:prstGeom>
        </p:spPr>
      </p:pic>
      <p:pic>
        <p:nvPicPr>
          <p:cNvPr id="9" name="Picture 8" descr="SRES_Logo_no_tag_cro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1550" y="5707067"/>
            <a:ext cx="2215926" cy="969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83" y="5809568"/>
            <a:ext cx="1902651" cy="866966"/>
          </a:xfrm>
          <a:prstGeom prst="rect">
            <a:avLst/>
          </a:prstGeom>
        </p:spPr>
      </p:pic>
      <p:pic>
        <p:nvPicPr>
          <p:cNvPr id="3" name="Picture 2" descr="CPRESseal_2x2col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69" y="5707351"/>
            <a:ext cx="1072963" cy="10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5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3477-DC44-8B4C-AE13-6AE5ED48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12E5F-2E91-974A-A1A8-B103FA29B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on Real Estate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469CB-0F6F-CD45-B9CB-314AA23FAB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Home is in decent condition</a:t>
            </a:r>
          </a:p>
          <a:p>
            <a:r>
              <a:rPr lang="en-US" dirty="0"/>
              <a:t>Home is safe to age-in-place</a:t>
            </a:r>
          </a:p>
          <a:p>
            <a:r>
              <a:rPr lang="en-US" dirty="0"/>
              <a:t>Home has a downstairs bed &amp; bath</a:t>
            </a:r>
          </a:p>
          <a:p>
            <a:r>
              <a:rPr lang="en-US" dirty="0"/>
              <a:t>Neighborhood is safe and friendly</a:t>
            </a:r>
          </a:p>
          <a:p>
            <a:r>
              <a:rPr lang="en-US" dirty="0"/>
              <a:t>Low or no mortgage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BCAEF-7AE2-B04E-A8FB-C30E4BF38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Low on Financial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32E33-D819-994F-AB69-4D9094D972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Negative or neutral cash-flow</a:t>
            </a:r>
          </a:p>
          <a:p>
            <a:r>
              <a:rPr lang="en-US" dirty="0"/>
              <a:t>No funds to maintain the home</a:t>
            </a:r>
          </a:p>
          <a:p>
            <a:r>
              <a:rPr lang="en-US" dirty="0"/>
              <a:t>Can’t afford in-home care</a:t>
            </a:r>
          </a:p>
          <a:p>
            <a:r>
              <a:rPr lang="en-US" dirty="0"/>
              <a:t>Can’t access the equity in the home</a:t>
            </a:r>
          </a:p>
          <a:p>
            <a:r>
              <a:rPr lang="en-US" dirty="0"/>
              <a:t>Can’t qualify for a loan (retired)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7F3305-C634-C948-A7B8-FC33105E2A7D}"/>
              </a:ext>
            </a:extLst>
          </p:cNvPr>
          <p:cNvSpPr/>
          <p:nvPr/>
        </p:nvSpPr>
        <p:spPr>
          <a:xfrm>
            <a:off x="7501214" y="4683121"/>
            <a:ext cx="1828800" cy="1828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CAF29E-7F7A-CA41-BC1D-AA11DC7CFF24}"/>
              </a:ext>
            </a:extLst>
          </p:cNvPr>
          <p:cNvSpPr/>
          <p:nvPr/>
        </p:nvSpPr>
        <p:spPr>
          <a:xfrm>
            <a:off x="1474258" y="4683121"/>
            <a:ext cx="1828800" cy="1828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BC63B1-20A8-E447-9AD0-44CF197A3408}"/>
              </a:ext>
            </a:extLst>
          </p:cNvPr>
          <p:cNvSpPr/>
          <p:nvPr/>
        </p:nvSpPr>
        <p:spPr>
          <a:xfrm>
            <a:off x="9541813" y="4683121"/>
            <a:ext cx="1828800" cy="1828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31211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ored Data 20">
            <a:extLst>
              <a:ext uri="{FF2B5EF4-FFF2-40B4-BE49-F238E27FC236}">
                <a16:creationId xmlns:a16="http://schemas.microsoft.com/office/drawing/2014/main" id="{6338AF47-F1A3-BC4A-82E5-6C08A2B82725}"/>
              </a:ext>
            </a:extLst>
          </p:cNvPr>
          <p:cNvSpPr/>
          <p:nvPr/>
        </p:nvSpPr>
        <p:spPr>
          <a:xfrm flipH="1">
            <a:off x="5941270" y="2944001"/>
            <a:ext cx="3300451" cy="3674266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Educate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tored Data 3">
            <a:extLst>
              <a:ext uri="{FF2B5EF4-FFF2-40B4-BE49-F238E27FC236}">
                <a16:creationId xmlns:a16="http://schemas.microsoft.com/office/drawing/2014/main" id="{191AEE92-8277-DB49-BE3F-73EBA50EFF3D}"/>
              </a:ext>
            </a:extLst>
          </p:cNvPr>
          <p:cNvSpPr/>
          <p:nvPr/>
        </p:nvSpPr>
        <p:spPr>
          <a:xfrm flipH="1">
            <a:off x="3035805" y="2944001"/>
            <a:ext cx="3300451" cy="3674266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01" name="Shape"/>
          <p:cNvSpPr txBox="1"/>
          <p:nvPr/>
        </p:nvSpPr>
        <p:spPr>
          <a:xfrm>
            <a:off x="1991544" y="381000"/>
            <a:ext cx="8229600" cy="1028700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/>
          <a:p>
            <a:pPr algn="ctr"/>
            <a:r>
              <a:rPr lang="en-GB" sz="4000" dirty="0">
                <a:latin typeface="Arial" pitchFamily="34" charset="0"/>
                <a:cs typeface="Arial" pitchFamily="34" charset="0"/>
              </a:rPr>
              <a:t>What is Stay Or Go Homeowner?</a:t>
            </a:r>
          </a:p>
        </p:txBody>
      </p:sp>
      <p:sp>
        <p:nvSpPr>
          <p:cNvPr id="2" name="Shape"/>
          <p:cNvSpPr txBox="1"/>
          <p:nvPr/>
        </p:nvSpPr>
        <p:spPr>
          <a:xfrm>
            <a:off x="1953983" y="1447805"/>
            <a:ext cx="8333021" cy="143715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algn="ctr"/>
            <a:r>
              <a:rPr lang="en-GB" sz="2800" dirty="0">
                <a:latin typeface="Arial" pitchFamily="34" charset="0"/>
                <a:cs typeface="Arial" pitchFamily="34" charset="0"/>
              </a:rPr>
              <a:t>”Stay or Go Homeowner" is a system that </a:t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r>
              <a:rPr lang="en-GB" sz="2800" dirty="0">
                <a:latin typeface="Arial" pitchFamily="34" charset="0"/>
                <a:cs typeface="Arial" pitchFamily="34" charset="0"/>
              </a:rPr>
              <a:t>helps homeowners decide if they should </a:t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r>
              <a:rPr lang="en-GB" sz="2800" dirty="0">
                <a:latin typeface="Arial" pitchFamily="34" charset="0"/>
                <a:cs typeface="Arial" pitchFamily="34" charset="0"/>
              </a:rPr>
              <a:t>stay in their homes or make a transition.  </a:t>
            </a:r>
          </a:p>
          <a:p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2064" y="3436469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Where do you stand?</a:t>
            </a:r>
          </a:p>
          <a:p>
            <a:pPr algn="ctr"/>
            <a:r>
              <a:rPr lang="en-US" sz="1600" b="1" i="1" dirty="0"/>
              <a:t>- Where are you going?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012" y="3438260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4" name="Chevron 13"/>
          <p:cNvSpPr/>
          <p:nvPr/>
        </p:nvSpPr>
        <p:spPr>
          <a:xfrm>
            <a:off x="3811406" y="4585926"/>
            <a:ext cx="4951594" cy="396919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15" name="Chevron 14"/>
          <p:cNvSpPr/>
          <p:nvPr/>
        </p:nvSpPr>
        <p:spPr>
          <a:xfrm>
            <a:off x="3779525" y="4111712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Financial</a:t>
            </a:r>
          </a:p>
        </p:txBody>
      </p:sp>
      <p:sp>
        <p:nvSpPr>
          <p:cNvPr id="16" name="Chevron 15"/>
          <p:cNvSpPr/>
          <p:nvPr/>
        </p:nvSpPr>
        <p:spPr>
          <a:xfrm>
            <a:off x="3779525" y="5060140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17" name="Chevron 16"/>
          <p:cNvSpPr/>
          <p:nvPr/>
        </p:nvSpPr>
        <p:spPr>
          <a:xfrm>
            <a:off x="3779525" y="5534354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Estate</a:t>
            </a:r>
          </a:p>
        </p:txBody>
      </p:sp>
      <p:sp>
        <p:nvSpPr>
          <p:cNvPr id="18" name="Chevron 17"/>
          <p:cNvSpPr/>
          <p:nvPr/>
        </p:nvSpPr>
        <p:spPr>
          <a:xfrm>
            <a:off x="3779525" y="6018116"/>
            <a:ext cx="4978752" cy="396919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067869-63A5-3240-9A5B-4FADEFF20AC5}"/>
              </a:ext>
            </a:extLst>
          </p:cNvPr>
          <p:cNvSpPr/>
          <p:nvPr/>
        </p:nvSpPr>
        <p:spPr>
          <a:xfrm>
            <a:off x="3722669" y="4108088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Financial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08F3D1-83E4-6647-9B3F-33707089CF67}"/>
              </a:ext>
            </a:extLst>
          </p:cNvPr>
          <p:cNvSpPr/>
          <p:nvPr/>
        </p:nvSpPr>
        <p:spPr>
          <a:xfrm>
            <a:off x="3722669" y="4577434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B66C772-A2FA-CF40-99BA-EE9A6C199E27}"/>
              </a:ext>
            </a:extLst>
          </p:cNvPr>
          <p:cNvSpPr/>
          <p:nvPr/>
        </p:nvSpPr>
        <p:spPr>
          <a:xfrm>
            <a:off x="3722669" y="5070050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1445AF-65B9-0B45-A800-1C87465CFB22}"/>
              </a:ext>
            </a:extLst>
          </p:cNvPr>
          <p:cNvSpPr/>
          <p:nvPr/>
        </p:nvSpPr>
        <p:spPr>
          <a:xfrm>
            <a:off x="3702121" y="5536302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Trust &amp; Estate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164AE9-0544-8540-A0D8-0078C2AC5C4D}"/>
              </a:ext>
            </a:extLst>
          </p:cNvPr>
          <p:cNvSpPr/>
          <p:nvPr/>
        </p:nvSpPr>
        <p:spPr>
          <a:xfrm>
            <a:off x="3712395" y="6012870"/>
            <a:ext cx="5056156" cy="40740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 spc="34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F0172E-C3F1-0341-962C-281C2625C248}"/>
              </a:ext>
            </a:extLst>
          </p:cNvPr>
          <p:cNvSpPr/>
          <p:nvPr/>
        </p:nvSpPr>
        <p:spPr>
          <a:xfrm>
            <a:off x="3104820" y="3697587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1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going?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Joy of Strategy </a:t>
            </a:r>
            <a:r>
              <a:rPr lang="mr-IN" dirty="0"/>
              <a:t>–</a:t>
            </a:r>
            <a:r>
              <a:rPr lang="en-US" dirty="0"/>
              <a:t> A Business Plan for Life</a:t>
            </a:r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8" y="2514599"/>
            <a:ext cx="3027062" cy="3698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3129" y="2854410"/>
            <a:ext cx="4495800" cy="2554428"/>
          </a:xfrm>
          <a:prstGeom prst="rect">
            <a:avLst/>
          </a:prstGeom>
          <a:noFill/>
        </p:spPr>
        <p:txBody>
          <a:bodyPr wrap="square" lIns="91324" tIns="45662" rIns="91324" bIns="45662" rtlCol="0">
            <a:spAutoFit/>
          </a:bodyPr>
          <a:lstStyle/>
          <a:p>
            <a:r>
              <a:rPr lang="en-US" sz="2000" dirty="0">
                <a:cs typeface="Chalkduster"/>
              </a:rPr>
              <a:t>A successful business requires a mission and a plan, and there's no more essential business than the business of your life. </a:t>
            </a:r>
          </a:p>
          <a:p>
            <a:endParaRPr lang="en-US" sz="2000" dirty="0">
              <a:cs typeface="Chalkduster"/>
            </a:endParaRPr>
          </a:p>
          <a:p>
            <a:r>
              <a:rPr lang="en-US" sz="2000" dirty="0">
                <a:cs typeface="Chalkduster"/>
              </a:rPr>
              <a:t>With the perfect mix of soul and strategy, </a:t>
            </a:r>
            <a:r>
              <a:rPr lang="en-US" sz="2000" b="1" dirty="0">
                <a:solidFill>
                  <a:srgbClr val="FF0000"/>
                </a:solidFill>
                <a:cs typeface="Chalkduster"/>
              </a:rPr>
              <a:t>Allison </a:t>
            </a:r>
            <a:r>
              <a:rPr lang="en-US" sz="2000" b="1" dirty="0" err="1">
                <a:solidFill>
                  <a:srgbClr val="FF0000"/>
                </a:solidFill>
                <a:cs typeface="Chalkduster"/>
              </a:rPr>
              <a:t>Rimm’s</a:t>
            </a:r>
            <a:r>
              <a:rPr lang="en-US" sz="2000" b="1" dirty="0">
                <a:solidFill>
                  <a:srgbClr val="FF0000"/>
                </a:solidFill>
                <a:cs typeface="Chalkduster"/>
              </a:rPr>
              <a:t> The Joy of Strategy </a:t>
            </a:r>
            <a:r>
              <a:rPr lang="en-US" sz="2000" dirty="0">
                <a:cs typeface="Chalkduster"/>
              </a:rPr>
              <a:t>will get you motivated, organized and on your way to a fulfilling life.</a:t>
            </a:r>
          </a:p>
        </p:txBody>
      </p:sp>
    </p:spTree>
    <p:extLst>
      <p:ext uri="{BB962C8B-B14F-4D97-AF65-F5344CB8AC3E}">
        <p14:creationId xmlns:p14="http://schemas.microsoft.com/office/powerpoint/2010/main" val="943599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What are some of my </a:t>
            </a:r>
            <a:r>
              <a:rPr lang="en-US" sz="4000" b="1" dirty="0"/>
              <a:t>peak experiences</a:t>
            </a:r>
            <a:r>
              <a:rPr lang="en-US" sz="4000" dirty="0"/>
              <a:t>?</a:t>
            </a:r>
          </a:p>
          <a:p>
            <a:r>
              <a:rPr lang="en-US" sz="4000" dirty="0"/>
              <a:t>When am I at my best?</a:t>
            </a:r>
          </a:p>
          <a:p>
            <a:r>
              <a:rPr lang="en-US" sz="4000" dirty="0"/>
              <a:t>When am I at my worst?</a:t>
            </a:r>
          </a:p>
          <a:p>
            <a:r>
              <a:rPr lang="en-US" sz="4000" dirty="0"/>
              <a:t>If I didn't have to worry about family, money, people, jobs, bills, houses, cars, health, and had ZERO responsibilities whatsoever,  how would I spend my time?: </a:t>
            </a:r>
          </a:p>
        </p:txBody>
      </p:sp>
    </p:spTree>
    <p:extLst>
      <p:ext uri="{BB962C8B-B14F-4D97-AF65-F5344CB8AC3E}">
        <p14:creationId xmlns:p14="http://schemas.microsoft.com/office/powerpoint/2010/main" val="3924921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Postcard from the </a:t>
            </a:r>
            <a:r>
              <a:rPr lang="en-US" sz="4000" b="1" i="1" dirty="0"/>
              <a:t>future</a:t>
            </a:r>
            <a:r>
              <a:rPr lang="en-US" sz="4000" dirty="0"/>
              <a:t> (</a:t>
            </a:r>
            <a:r>
              <a:rPr lang="en-US" sz="4000" dirty="0">
                <a:solidFill>
                  <a:srgbClr val="FF0000"/>
                </a:solidFill>
              </a:rPr>
              <a:t>Homework</a:t>
            </a:r>
            <a:r>
              <a:rPr lang="en-US" sz="4000" dirty="0"/>
              <a:t>) </a:t>
            </a:r>
            <a:br>
              <a:rPr lang="en-US" sz="4000" dirty="0"/>
            </a:br>
            <a:r>
              <a:rPr lang="en-US" sz="4000" dirty="0"/>
              <a:t>Your </a:t>
            </a:r>
            <a:r>
              <a:rPr lang="en-US" sz="4000" b="1" i="1" dirty="0"/>
              <a:t>perfect life </a:t>
            </a:r>
            <a:r>
              <a:rPr lang="en-US" sz="4000" dirty="0"/>
              <a:t>in the present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0269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Where are you?</a:t>
            </a:r>
          </a:p>
          <a:p>
            <a:r>
              <a:rPr lang="en-US" dirty="0"/>
              <a:t>What does it look like, sound and feel like?</a:t>
            </a:r>
          </a:p>
          <a:p>
            <a:r>
              <a:rPr lang="en-US" dirty="0"/>
              <a:t>What are you doing?</a:t>
            </a:r>
          </a:p>
          <a:p>
            <a:r>
              <a:rPr lang="en-US" dirty="0"/>
              <a:t>Who is with you?</a:t>
            </a:r>
          </a:p>
          <a:p>
            <a:r>
              <a:rPr lang="en-US" dirty="0"/>
              <a:t>What do you need so that every day is joyful</a:t>
            </a:r>
          </a:p>
          <a:p>
            <a:r>
              <a:rPr lang="en-US" dirty="0"/>
              <a:t>What must you avoid to be happy?</a:t>
            </a:r>
          </a:p>
          <a:p>
            <a:r>
              <a:rPr lang="en-US" dirty="0"/>
              <a:t>Pack your postcard with passion!</a:t>
            </a:r>
          </a:p>
          <a:p>
            <a:r>
              <a:rPr lang="en-US" dirty="0"/>
              <a:t>Make it authentic, grand, optimistic, wondrous</a:t>
            </a:r>
          </a:p>
        </p:txBody>
      </p:sp>
    </p:spTree>
    <p:extLst>
      <p:ext uri="{BB962C8B-B14F-4D97-AF65-F5344CB8AC3E}">
        <p14:creationId xmlns:p14="http://schemas.microsoft.com/office/powerpoint/2010/main" val="43396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909A1B-5555-794D-A516-D29E8FBFD48A}"/>
              </a:ext>
            </a:extLst>
          </p:cNvPr>
          <p:cNvSpPr/>
          <p:nvPr/>
        </p:nvSpPr>
        <p:spPr>
          <a:xfrm>
            <a:off x="4293753" y="4013706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Local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50225-CEA9-E546-9917-FD700E480E74}"/>
              </a:ext>
            </a:extLst>
          </p:cNvPr>
          <p:cNvSpPr/>
          <p:nvPr/>
        </p:nvSpPr>
        <p:spPr>
          <a:xfrm>
            <a:off x="5471433" y="4019079"/>
            <a:ext cx="130270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Retirement Living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57B324-962E-CB4E-919A-3E4FE270AD38}"/>
              </a:ext>
            </a:extLst>
          </p:cNvPr>
          <p:cNvSpPr/>
          <p:nvPr/>
        </p:nvSpPr>
        <p:spPr>
          <a:xfrm>
            <a:off x="6875554" y="4023099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Relocate out of the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3E7E9-E69A-F845-85F8-C2813F9BD1C1}"/>
              </a:ext>
            </a:extLst>
          </p:cNvPr>
          <p:cNvSpPr/>
          <p:nvPr/>
        </p:nvSpPr>
        <p:spPr>
          <a:xfrm>
            <a:off x="4293403" y="2700351"/>
            <a:ext cx="3654602" cy="990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AA9ECF-0105-2F4F-90B3-CFEF970D6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4669" b="20063"/>
          <a:stretch/>
        </p:blipFill>
        <p:spPr>
          <a:xfrm>
            <a:off x="5127127" y="2704914"/>
            <a:ext cx="1950836" cy="99417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DEDF172-49F7-F24D-8F1C-A4F846C3BF6F}"/>
              </a:ext>
            </a:extLst>
          </p:cNvPr>
          <p:cNvGrpSpPr/>
          <p:nvPr/>
        </p:nvGrpSpPr>
        <p:grpSpPr>
          <a:xfrm>
            <a:off x="2148185" y="2681346"/>
            <a:ext cx="1950836" cy="1028619"/>
            <a:chOff x="624185" y="2720563"/>
            <a:chExt cx="1950836" cy="1028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238774-CEC0-BC41-86C0-9497D4343CE6}"/>
                </a:ext>
              </a:extLst>
            </p:cNvPr>
            <p:cNvSpPr/>
            <p:nvPr/>
          </p:nvSpPr>
          <p:spPr>
            <a:xfrm>
              <a:off x="624185" y="2755010"/>
              <a:ext cx="1950836" cy="99417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E02781-5858-5743-BFEB-8F866DBCD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25" y="2720563"/>
              <a:ext cx="1826899" cy="99417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9EEBA7-F305-BB43-A165-00A06BB04CE5}"/>
              </a:ext>
            </a:extLst>
          </p:cNvPr>
          <p:cNvSpPr/>
          <p:nvPr/>
        </p:nvSpPr>
        <p:spPr>
          <a:xfrm>
            <a:off x="2142956" y="5282163"/>
            <a:ext cx="1950836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Homeowner Analysis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3C11C0-CF73-B54E-909B-541056295F8E}"/>
              </a:ext>
            </a:extLst>
          </p:cNvPr>
          <p:cNvGrpSpPr/>
          <p:nvPr/>
        </p:nvGrpSpPr>
        <p:grpSpPr>
          <a:xfrm>
            <a:off x="8142387" y="2703071"/>
            <a:ext cx="1940378" cy="990600"/>
            <a:chOff x="6618387" y="2742293"/>
            <a:chExt cx="1940378" cy="990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9E420C-D6C3-BB44-BF83-A2AEAF0872D1}"/>
                </a:ext>
              </a:extLst>
            </p:cNvPr>
            <p:cNvSpPr/>
            <p:nvPr/>
          </p:nvSpPr>
          <p:spPr>
            <a:xfrm>
              <a:off x="6618387" y="2742293"/>
              <a:ext cx="1940378" cy="9906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B953DF-7D23-4746-9F73-2B50270F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05" y="2840157"/>
              <a:ext cx="1867741" cy="789432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6192C-522B-2B42-8DBC-EAA155A80D25}"/>
              </a:ext>
            </a:extLst>
          </p:cNvPr>
          <p:cNvSpPr/>
          <p:nvPr/>
        </p:nvSpPr>
        <p:spPr>
          <a:xfrm>
            <a:off x="4304663" y="5272770"/>
            <a:ext cx="1059675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Buyer’s Agent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2E5094-2919-8E4C-98A1-0A05EF360AFB}"/>
              </a:ext>
            </a:extLst>
          </p:cNvPr>
          <p:cNvSpPr/>
          <p:nvPr/>
        </p:nvSpPr>
        <p:spPr>
          <a:xfrm>
            <a:off x="5471438" y="5282163"/>
            <a:ext cx="1302703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</a:rPr>
              <a:t>Community Introduction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FC6B1C-50A2-454D-990F-BDF060A44DBD}"/>
              </a:ext>
            </a:extLst>
          </p:cNvPr>
          <p:cNvSpPr/>
          <p:nvPr/>
        </p:nvSpPr>
        <p:spPr>
          <a:xfrm>
            <a:off x="6872752" y="5282163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Realtor Referral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0BF004-0FDE-734A-A2D1-56F38C9CBFD1}"/>
              </a:ext>
            </a:extLst>
          </p:cNvPr>
          <p:cNvSpPr/>
          <p:nvPr/>
        </p:nvSpPr>
        <p:spPr>
          <a:xfrm>
            <a:off x="8142386" y="4018790"/>
            <a:ext cx="1940378" cy="997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 Preparation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BA8DF4B-6C76-6149-AAFF-DA6407169540}"/>
              </a:ext>
            </a:extLst>
          </p:cNvPr>
          <p:cNvGrpSpPr/>
          <p:nvPr/>
        </p:nvGrpSpPr>
        <p:grpSpPr>
          <a:xfrm>
            <a:off x="2142956" y="4013707"/>
            <a:ext cx="1950836" cy="990600"/>
            <a:chOff x="893853" y="1284270"/>
            <a:chExt cx="7315200" cy="540420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12F0519-AAEB-2843-B447-B2533CBD3526}"/>
                </a:ext>
              </a:extLst>
            </p:cNvPr>
            <p:cNvSpPr/>
            <p:nvPr/>
          </p:nvSpPr>
          <p:spPr>
            <a:xfrm>
              <a:off x="893853" y="1284270"/>
              <a:ext cx="7315200" cy="5404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36557C-EEBD-2049-98B8-2E0BBFB73533}"/>
                </a:ext>
              </a:extLst>
            </p:cNvPr>
            <p:cNvSpPr/>
            <p:nvPr/>
          </p:nvSpPr>
          <p:spPr>
            <a:xfrm>
              <a:off x="1013786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5A7F44-4A6B-9040-AADC-782C906E66CC}"/>
                </a:ext>
              </a:extLst>
            </p:cNvPr>
            <p:cNvSpPr/>
            <p:nvPr/>
          </p:nvSpPr>
          <p:spPr>
            <a:xfrm>
              <a:off x="2450820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D26AF3-7450-8C4B-8B0F-BF38274D4C8B}"/>
                </a:ext>
              </a:extLst>
            </p:cNvPr>
            <p:cNvSpPr/>
            <p:nvPr/>
          </p:nvSpPr>
          <p:spPr>
            <a:xfrm>
              <a:off x="6775401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8BD6C9-04F5-614C-BF55-6D1BF0623C90}"/>
                </a:ext>
              </a:extLst>
            </p:cNvPr>
            <p:cNvSpPr/>
            <p:nvPr/>
          </p:nvSpPr>
          <p:spPr>
            <a:xfrm>
              <a:off x="532488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617FE16-2CE7-AB4D-ABD8-3BEBB45AFC1E}"/>
                </a:ext>
              </a:extLst>
            </p:cNvPr>
            <p:cNvSpPr/>
            <p:nvPr/>
          </p:nvSpPr>
          <p:spPr>
            <a:xfrm>
              <a:off x="1013786" y="213691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8631991-563B-CB4D-BA0D-864C9CA13512}"/>
                </a:ext>
              </a:extLst>
            </p:cNvPr>
            <p:cNvSpPr/>
            <p:nvPr/>
          </p:nvSpPr>
          <p:spPr>
            <a:xfrm>
              <a:off x="1013786" y="2788637"/>
              <a:ext cx="1295402" cy="533399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D63D6C-3E12-E04D-881C-BE869163E6DC}"/>
                </a:ext>
              </a:extLst>
            </p:cNvPr>
            <p:cNvSpPr/>
            <p:nvPr/>
          </p:nvSpPr>
          <p:spPr>
            <a:xfrm>
              <a:off x="1007159" y="474380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008939-111A-B741-9E62-74AB9C7D282A}"/>
                </a:ext>
              </a:extLst>
            </p:cNvPr>
            <p:cNvSpPr/>
            <p:nvPr/>
          </p:nvSpPr>
          <p:spPr>
            <a:xfrm>
              <a:off x="1013786" y="344035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BF19FC-CEBA-F44B-A5D6-8D5EEE834E00}"/>
                </a:ext>
              </a:extLst>
            </p:cNvPr>
            <p:cNvSpPr/>
            <p:nvPr/>
          </p:nvSpPr>
          <p:spPr>
            <a:xfrm>
              <a:off x="6789478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B3AB7-BF32-3545-BD10-53B955A1E6DD}"/>
                </a:ext>
              </a:extLst>
            </p:cNvPr>
            <p:cNvSpPr/>
            <p:nvPr/>
          </p:nvSpPr>
          <p:spPr>
            <a:xfrm>
              <a:off x="6794446" y="537070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9E6F06-C38C-7648-A6D4-814259FCD183}"/>
                </a:ext>
              </a:extLst>
            </p:cNvPr>
            <p:cNvSpPr/>
            <p:nvPr/>
          </p:nvSpPr>
          <p:spPr>
            <a:xfrm>
              <a:off x="6789478" y="60198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E6422D-43A1-AC4B-BB86-A7FDCEA0CE69}"/>
                </a:ext>
              </a:extLst>
            </p:cNvPr>
            <p:cNvSpPr/>
            <p:nvPr/>
          </p:nvSpPr>
          <p:spPr>
            <a:xfrm>
              <a:off x="2450820" y="213549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C5AF9-88D0-AF46-949F-331C9C3E54C9}"/>
                </a:ext>
              </a:extLst>
            </p:cNvPr>
            <p:cNvSpPr/>
            <p:nvPr/>
          </p:nvSpPr>
          <p:spPr>
            <a:xfrm>
              <a:off x="1007159" y="409207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708AB36-43FD-A24C-8F0B-CEC5F92F9A27}"/>
                </a:ext>
              </a:extLst>
            </p:cNvPr>
            <p:cNvSpPr/>
            <p:nvPr/>
          </p:nvSpPr>
          <p:spPr>
            <a:xfrm>
              <a:off x="5324888" y="21336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B2A6F4-485A-A945-B94D-A73A086E8608}"/>
                </a:ext>
              </a:extLst>
            </p:cNvPr>
            <p:cNvSpPr/>
            <p:nvPr/>
          </p:nvSpPr>
          <p:spPr>
            <a:xfrm>
              <a:off x="5324888" y="278200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788396-F0AE-934D-9D5A-A1719FFCB3D2}"/>
                </a:ext>
              </a:extLst>
            </p:cNvPr>
            <p:cNvSpPr/>
            <p:nvPr/>
          </p:nvSpPr>
          <p:spPr>
            <a:xfrm>
              <a:off x="5339795" y="343041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F1F39B0-60C5-F34C-9E53-2CDDA247FEB2}"/>
                </a:ext>
              </a:extLst>
            </p:cNvPr>
            <p:cNvSpPr/>
            <p:nvPr/>
          </p:nvSpPr>
          <p:spPr>
            <a:xfrm>
              <a:off x="5356770" y="472723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116285D-D167-B245-9E5F-0FDDCE24DC57}"/>
                </a:ext>
              </a:extLst>
            </p:cNvPr>
            <p:cNvSpPr/>
            <p:nvPr/>
          </p:nvSpPr>
          <p:spPr>
            <a:xfrm>
              <a:off x="6775401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E96CE69-299A-D541-B014-77008D12B32D}"/>
                </a:ext>
              </a:extLst>
            </p:cNvPr>
            <p:cNvSpPr/>
            <p:nvPr/>
          </p:nvSpPr>
          <p:spPr>
            <a:xfrm>
              <a:off x="6775401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1505647-0891-8947-88A6-BB446BED4006}"/>
                </a:ext>
              </a:extLst>
            </p:cNvPr>
            <p:cNvSpPr/>
            <p:nvPr/>
          </p:nvSpPr>
          <p:spPr>
            <a:xfrm>
              <a:off x="6794007" y="3427615"/>
              <a:ext cx="1295400" cy="55179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23B28F4-E09B-A245-89B8-EADC25B2E4A3}"/>
                </a:ext>
              </a:extLst>
            </p:cNvPr>
            <p:cNvSpPr/>
            <p:nvPr/>
          </p:nvSpPr>
          <p:spPr>
            <a:xfrm>
              <a:off x="5354286" y="53756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B3EF96-90E0-9047-8AF3-2B9DC4D4D95E}"/>
                </a:ext>
              </a:extLst>
            </p:cNvPr>
            <p:cNvSpPr/>
            <p:nvPr/>
          </p:nvSpPr>
          <p:spPr>
            <a:xfrm>
              <a:off x="997221" y="539552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A197F82-C47D-6742-9BC7-C202ED99D80A}"/>
                </a:ext>
              </a:extLst>
            </p:cNvPr>
            <p:cNvSpPr/>
            <p:nvPr/>
          </p:nvSpPr>
          <p:spPr>
            <a:xfrm>
              <a:off x="2454545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BA756F5-1967-6B4A-8578-8301810C05EE}"/>
                </a:ext>
              </a:extLst>
            </p:cNvPr>
            <p:cNvSpPr/>
            <p:nvPr/>
          </p:nvSpPr>
          <p:spPr>
            <a:xfrm>
              <a:off x="2450820" y="2785795"/>
              <a:ext cx="1295400" cy="543338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34D11D5-56A1-924B-A888-DFACCB68A32F}"/>
                </a:ext>
              </a:extLst>
            </p:cNvPr>
            <p:cNvSpPr/>
            <p:nvPr/>
          </p:nvSpPr>
          <p:spPr>
            <a:xfrm>
              <a:off x="2455789" y="344603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C55F96A-CC3B-E944-AD1C-3F4275D09819}"/>
                </a:ext>
              </a:extLst>
            </p:cNvPr>
            <p:cNvSpPr/>
            <p:nvPr/>
          </p:nvSpPr>
          <p:spPr>
            <a:xfrm>
              <a:off x="2449576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CBE7D5-CB0B-7545-BAC7-8098C039FC90}"/>
                </a:ext>
              </a:extLst>
            </p:cNvPr>
            <p:cNvSpPr/>
            <p:nvPr/>
          </p:nvSpPr>
          <p:spPr>
            <a:xfrm>
              <a:off x="5354286" y="602405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FA1F2C8-0665-6146-92CB-12E506D6BFA7}"/>
                </a:ext>
              </a:extLst>
            </p:cNvPr>
            <p:cNvSpPr/>
            <p:nvPr/>
          </p:nvSpPr>
          <p:spPr>
            <a:xfrm>
              <a:off x="2449576" y="539694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8510008-A9C7-CB49-8E2A-0AFC482AE6BB}"/>
                </a:ext>
              </a:extLst>
            </p:cNvPr>
            <p:cNvSpPr/>
            <p:nvPr/>
          </p:nvSpPr>
          <p:spPr>
            <a:xfrm>
              <a:off x="997221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7FA0D67-A2DD-8A4B-A1D9-4776A8260BE2}"/>
                </a:ext>
              </a:extLst>
            </p:cNvPr>
            <p:cNvSpPr/>
            <p:nvPr/>
          </p:nvSpPr>
          <p:spPr>
            <a:xfrm>
              <a:off x="2457029" y="47466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C3A11B-10AC-E24C-B558-8D8F01AB7EF5}"/>
                </a:ext>
              </a:extLst>
            </p:cNvPr>
            <p:cNvSpPr/>
            <p:nvPr/>
          </p:nvSpPr>
          <p:spPr>
            <a:xfrm>
              <a:off x="6785339" y="40902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A7B361-5EB3-4646-A55D-A520A0EC8C19}"/>
                </a:ext>
              </a:extLst>
            </p:cNvPr>
            <p:cNvSpPr/>
            <p:nvPr/>
          </p:nvSpPr>
          <p:spPr>
            <a:xfrm>
              <a:off x="388991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05765F-6699-C244-8312-5E18DEDBBE50}"/>
                </a:ext>
              </a:extLst>
            </p:cNvPr>
            <p:cNvSpPr/>
            <p:nvPr/>
          </p:nvSpPr>
          <p:spPr>
            <a:xfrm>
              <a:off x="3889918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F71A93-0306-784F-95B8-0C058B596C1C}"/>
                </a:ext>
              </a:extLst>
            </p:cNvPr>
            <p:cNvSpPr/>
            <p:nvPr/>
          </p:nvSpPr>
          <p:spPr>
            <a:xfrm>
              <a:off x="3889918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97A261-AA07-CC4F-8AAA-4D296F0A51D7}"/>
                </a:ext>
              </a:extLst>
            </p:cNvPr>
            <p:cNvSpPr/>
            <p:nvPr/>
          </p:nvSpPr>
          <p:spPr>
            <a:xfrm>
              <a:off x="3905222" y="603805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B30FB03-A14A-934B-BF61-8B7F3B6BC8F4}"/>
                </a:ext>
              </a:extLst>
            </p:cNvPr>
            <p:cNvSpPr/>
            <p:nvPr/>
          </p:nvSpPr>
          <p:spPr>
            <a:xfrm>
              <a:off x="3892843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56DF950-9768-9947-9CA9-47BA7F50680D}"/>
                </a:ext>
              </a:extLst>
            </p:cNvPr>
            <p:cNvSpPr/>
            <p:nvPr/>
          </p:nvSpPr>
          <p:spPr>
            <a:xfrm>
              <a:off x="3894873" y="539894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687111F-CAD3-5843-877F-3CBB7D5B41D1}"/>
                </a:ext>
              </a:extLst>
            </p:cNvPr>
            <p:cNvSpPr/>
            <p:nvPr/>
          </p:nvSpPr>
          <p:spPr>
            <a:xfrm>
              <a:off x="3896767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BC58769-42F7-6840-9C55-5EC62460C4DE}"/>
                </a:ext>
              </a:extLst>
            </p:cNvPr>
            <p:cNvSpPr/>
            <p:nvPr/>
          </p:nvSpPr>
          <p:spPr>
            <a:xfrm>
              <a:off x="3894873" y="343681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5531CF-4225-7043-9E83-28E0FC9BE9BB}"/>
                </a:ext>
              </a:extLst>
            </p:cNvPr>
            <p:cNvSpPr/>
            <p:nvPr/>
          </p:nvSpPr>
          <p:spPr>
            <a:xfrm>
              <a:off x="5349318" y="407882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A66D06-87C3-EC4B-821D-4CD8B3576E8A}"/>
                </a:ext>
              </a:extLst>
            </p:cNvPr>
            <p:cNvCxnSpPr/>
            <p:nvPr/>
          </p:nvCxnSpPr>
          <p:spPr>
            <a:xfrm>
              <a:off x="2382748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00CB570-0FA9-D443-BEE5-C6261631012F}"/>
                </a:ext>
              </a:extLst>
            </p:cNvPr>
            <p:cNvCxnSpPr/>
            <p:nvPr/>
          </p:nvCxnSpPr>
          <p:spPr>
            <a:xfrm>
              <a:off x="3823095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6354A1D-9169-1948-B11C-C6F30FCAAF9B}"/>
                </a:ext>
              </a:extLst>
            </p:cNvPr>
            <p:cNvCxnSpPr/>
            <p:nvPr/>
          </p:nvCxnSpPr>
          <p:spPr>
            <a:xfrm>
              <a:off x="5262168" y="1381778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6BDC5F-0472-6741-963A-96A70F9B777D}"/>
                </a:ext>
              </a:extLst>
            </p:cNvPr>
            <p:cNvCxnSpPr/>
            <p:nvPr/>
          </p:nvCxnSpPr>
          <p:spPr>
            <a:xfrm>
              <a:off x="6698147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BAE5EF7-AAE5-2E47-88EF-DF21827E55B8}"/>
                </a:ext>
              </a:extLst>
            </p:cNvPr>
            <p:cNvCxnSpPr/>
            <p:nvPr/>
          </p:nvCxnSpPr>
          <p:spPr>
            <a:xfrm>
              <a:off x="1013786" y="1981200"/>
              <a:ext cx="7078319" cy="0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5B436B2-0252-E44E-8D53-DA51E6095CFF}"/>
              </a:ext>
            </a:extLst>
          </p:cNvPr>
          <p:cNvSpPr txBox="1"/>
          <p:nvPr/>
        </p:nvSpPr>
        <p:spPr>
          <a:xfrm>
            <a:off x="2460411" y="4076304"/>
            <a:ext cx="1326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Holistic</a:t>
            </a:r>
          </a:p>
          <a:p>
            <a:pPr algn="ctr"/>
            <a:r>
              <a:rPr lang="en-US" dirty="0"/>
              <a:t>Education</a:t>
            </a:r>
          </a:p>
          <a:p>
            <a:pPr algn="ctr"/>
            <a:r>
              <a:rPr lang="en-US" dirty="0"/>
              <a:t>(Big Picture)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8AD46D3-B8F0-2E47-8FE1-A87473C5F6AC}"/>
              </a:ext>
            </a:extLst>
          </p:cNvPr>
          <p:cNvCxnSpPr>
            <a:cxnSpLocks/>
            <a:stCxn id="8" idx="2"/>
            <a:endCxn id="90" idx="0"/>
          </p:cNvCxnSpPr>
          <p:nvPr/>
        </p:nvCxnSpPr>
        <p:spPr>
          <a:xfrm flipH="1">
            <a:off x="3114685" y="3675519"/>
            <a:ext cx="3690" cy="3542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710EFF8-E248-0240-AFB5-687238FB3752}"/>
              </a:ext>
            </a:extLst>
          </p:cNvPr>
          <p:cNvCxnSpPr>
            <a:cxnSpLocks/>
            <a:stCxn id="93" idx="2"/>
            <a:endCxn id="31" idx="0"/>
          </p:cNvCxnSpPr>
          <p:nvPr/>
        </p:nvCxnSpPr>
        <p:spPr>
          <a:xfrm flipH="1">
            <a:off x="3118374" y="4982861"/>
            <a:ext cx="392" cy="29930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8AB5B79-C15D-B445-93D3-6A9AAA5745B1}"/>
              </a:ext>
            </a:extLst>
          </p:cNvPr>
          <p:cNvCxnSpPr>
            <a:cxnSpLocks/>
            <a:stCxn id="11" idx="2"/>
            <a:endCxn id="42" idx="0"/>
          </p:cNvCxnSpPr>
          <p:nvPr/>
        </p:nvCxnSpPr>
        <p:spPr>
          <a:xfrm>
            <a:off x="4827158" y="5004306"/>
            <a:ext cx="7343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D1628D3-2A56-2947-B97E-CF469560D626}"/>
              </a:ext>
            </a:extLst>
          </p:cNvPr>
          <p:cNvCxnSpPr>
            <a:cxnSpLocks/>
            <a:stCxn id="12" idx="2"/>
            <a:endCxn id="43" idx="0"/>
          </p:cNvCxnSpPr>
          <p:nvPr/>
        </p:nvCxnSpPr>
        <p:spPr>
          <a:xfrm>
            <a:off x="6122785" y="5009679"/>
            <a:ext cx="0" cy="2724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1687A22-9389-884C-86FD-743821F444C4}"/>
              </a:ext>
            </a:extLst>
          </p:cNvPr>
          <p:cNvCxnSpPr>
            <a:cxnSpLocks/>
            <a:stCxn id="13" idx="2"/>
            <a:endCxn id="44" idx="0"/>
          </p:cNvCxnSpPr>
          <p:nvPr/>
        </p:nvCxnSpPr>
        <p:spPr>
          <a:xfrm flipH="1">
            <a:off x="7406152" y="5013699"/>
            <a:ext cx="2802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299B10B-54D8-1B41-B4B7-29D9B47B905B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9112575" y="5015816"/>
            <a:ext cx="0" cy="2569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C8928B1-11C7-9C48-889E-37C10DF7982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6598755" y="3212900"/>
            <a:ext cx="332148" cy="128825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5A86DEC9-FBD5-D548-A4FC-0A4AA1D8C679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5312557" y="3205558"/>
            <a:ext cx="322755" cy="129355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F3319FB9-654B-6F44-AB96-AED1E9B562C8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5957680" y="3853979"/>
            <a:ext cx="328128" cy="208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>
            <a:extLst>
              <a:ext uri="{FF2B5EF4-FFF2-40B4-BE49-F238E27FC236}">
                <a16:creationId xmlns:a16="http://schemas.microsoft.com/office/drawing/2014/main" id="{3FAE9D10-B559-9947-BB11-2122BA30CB9D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 rot="5400000">
            <a:off x="8950019" y="3856233"/>
            <a:ext cx="325114" cy="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30DEB05-55F8-894D-BD4B-42F67903E2E6}"/>
              </a:ext>
            </a:extLst>
          </p:cNvPr>
          <p:cNvCxnSpPr/>
          <p:nvPr/>
        </p:nvCxnSpPr>
        <p:spPr>
          <a:xfrm>
            <a:off x="4205555" y="2700351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F83AA22-5B7F-AE40-B6D2-56CE421C003D}"/>
              </a:ext>
            </a:extLst>
          </p:cNvPr>
          <p:cNvCxnSpPr/>
          <p:nvPr/>
        </p:nvCxnSpPr>
        <p:spPr>
          <a:xfrm>
            <a:off x="8046378" y="2718667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Stored Data 154">
            <a:extLst>
              <a:ext uri="{FF2B5EF4-FFF2-40B4-BE49-F238E27FC236}">
                <a16:creationId xmlns:a16="http://schemas.microsoft.com/office/drawing/2014/main" id="{CDCB7B23-96C3-F647-BA3E-1BF76AF1E552}"/>
              </a:ext>
            </a:extLst>
          </p:cNvPr>
          <p:cNvSpPr/>
          <p:nvPr/>
        </p:nvSpPr>
        <p:spPr>
          <a:xfrm flipH="1">
            <a:off x="5823566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Educate</a:t>
            </a:r>
            <a:endParaRPr lang="en-US" b="1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6" name="Stored Data 155">
            <a:extLst>
              <a:ext uri="{FF2B5EF4-FFF2-40B4-BE49-F238E27FC236}">
                <a16:creationId xmlns:a16="http://schemas.microsoft.com/office/drawing/2014/main" id="{E2725557-1998-904E-981D-25338FF9279F}"/>
              </a:ext>
            </a:extLst>
          </p:cNvPr>
          <p:cNvSpPr/>
          <p:nvPr/>
        </p:nvSpPr>
        <p:spPr>
          <a:xfrm flipH="1">
            <a:off x="2918101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148B548-771A-3B4F-9390-DAF2F44E8644}"/>
              </a:ext>
            </a:extLst>
          </p:cNvPr>
          <p:cNvSpPr txBox="1"/>
          <p:nvPr/>
        </p:nvSpPr>
        <p:spPr>
          <a:xfrm>
            <a:off x="3600169" y="1330413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Where do you stand?</a:t>
            </a:r>
          </a:p>
          <a:p>
            <a:pPr algn="ctr"/>
            <a:r>
              <a:rPr lang="en-US" sz="1600" dirty="0"/>
              <a:t>- Where are you going?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8C65B68-C151-9849-9E6B-0D03C790F694}"/>
              </a:ext>
            </a:extLst>
          </p:cNvPr>
          <p:cNvSpPr txBox="1"/>
          <p:nvPr/>
        </p:nvSpPr>
        <p:spPr>
          <a:xfrm>
            <a:off x="6357117" y="1332204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E025EB-DAA6-AD46-9071-9B0A0829C7EA}"/>
              </a:ext>
            </a:extLst>
          </p:cNvPr>
          <p:cNvSpPr txBox="1"/>
          <p:nvPr/>
        </p:nvSpPr>
        <p:spPr>
          <a:xfrm>
            <a:off x="2157533" y="2397195"/>
            <a:ext cx="19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4-6 hour Workshop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EE2EA3B-C607-4144-A967-CBCBB90E49FA}"/>
              </a:ext>
            </a:extLst>
          </p:cNvPr>
          <p:cNvSpPr txBox="1"/>
          <p:nvPr/>
        </p:nvSpPr>
        <p:spPr>
          <a:xfrm>
            <a:off x="5255574" y="2382275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hour Workshop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E5A0A0F-9FC0-B24D-806A-91EAC2081442}"/>
              </a:ext>
            </a:extLst>
          </p:cNvPr>
          <p:cNvSpPr txBox="1"/>
          <p:nvPr/>
        </p:nvSpPr>
        <p:spPr>
          <a:xfrm>
            <a:off x="8220053" y="236735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hour Workshop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A0C8BEE-F61C-DD49-854F-2275AE8DECDA}"/>
              </a:ext>
            </a:extLst>
          </p:cNvPr>
          <p:cNvSpPr/>
          <p:nvPr/>
        </p:nvSpPr>
        <p:spPr>
          <a:xfrm>
            <a:off x="8142386" y="5282163"/>
            <a:ext cx="1940378" cy="990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FlightPlan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Engage/Execute</a:t>
            </a:r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E5EBFE7D-6E9E-664D-BFE6-E7030A875681}"/>
              </a:ext>
            </a:extLst>
          </p:cNvPr>
          <p:cNvSpPr/>
          <p:nvPr/>
        </p:nvSpPr>
        <p:spPr>
          <a:xfrm>
            <a:off x="6166166" y="935354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42621C-A91B-F44B-B31B-D9A2AD669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03" y="467557"/>
            <a:ext cx="1030194" cy="1030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A3C2E-E0C3-3249-AF12-52D57DDCDD42}"/>
              </a:ext>
            </a:extLst>
          </p:cNvPr>
          <p:cNvSpPr txBox="1"/>
          <p:nvPr/>
        </p:nvSpPr>
        <p:spPr>
          <a:xfrm>
            <a:off x="2142957" y="6340385"/>
            <a:ext cx="19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</a:t>
            </a:r>
            <a:r>
              <a:rPr lang="en-US" b="1" i="1" dirty="0"/>
              <a:t>might</a:t>
            </a:r>
            <a:r>
              <a:rPr lang="en-US" dirty="0"/>
              <a:t> want to go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8C18A68-4A00-3D4D-86C9-CC71BB19895C}"/>
              </a:ext>
            </a:extLst>
          </p:cNvPr>
          <p:cNvSpPr txBox="1"/>
          <p:nvPr/>
        </p:nvSpPr>
        <p:spPr>
          <a:xfrm>
            <a:off x="5078719" y="6340385"/>
            <a:ext cx="19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Where</a:t>
            </a:r>
            <a:r>
              <a:rPr lang="en-US" dirty="0"/>
              <a:t> would I go?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7A78583-1117-6E41-9162-5ADFDFDF927B}"/>
              </a:ext>
            </a:extLst>
          </p:cNvPr>
          <p:cNvSpPr txBox="1"/>
          <p:nvPr/>
        </p:nvSpPr>
        <p:spPr>
          <a:xfrm>
            <a:off x="8131928" y="6340385"/>
            <a:ext cx="19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</a:t>
            </a:r>
            <a:r>
              <a:rPr lang="en-US" b="1" i="1" dirty="0"/>
              <a:t>ready</a:t>
            </a:r>
            <a:r>
              <a:rPr lang="en-US" dirty="0"/>
              <a:t> to go</a:t>
            </a:r>
          </a:p>
        </p:txBody>
      </p:sp>
      <p:sp>
        <p:nvSpPr>
          <p:cNvPr id="111" name="Right Arrow 110">
            <a:extLst>
              <a:ext uri="{FF2B5EF4-FFF2-40B4-BE49-F238E27FC236}">
                <a16:creationId xmlns:a16="http://schemas.microsoft.com/office/drawing/2014/main" id="{413EA4C3-6BA0-8F49-A218-2152D423F7C3}"/>
              </a:ext>
            </a:extLst>
          </p:cNvPr>
          <p:cNvSpPr/>
          <p:nvPr/>
        </p:nvSpPr>
        <p:spPr>
          <a:xfrm>
            <a:off x="1526582" y="3186629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1695-4BD9-9F46-A95B-05A3B9A8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dirty="0"/>
              <a:t>The Big Picture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AEABD-E3D9-0E4C-BF40-5A099066994B}"/>
              </a:ext>
            </a:extLst>
          </p:cNvPr>
          <p:cNvSpPr/>
          <p:nvPr/>
        </p:nvSpPr>
        <p:spPr>
          <a:xfrm>
            <a:off x="2417853" y="1284270"/>
            <a:ext cx="7315200" cy="54042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EC9D18-53A3-ED4B-89EC-5A55FDF0D014}"/>
              </a:ext>
            </a:extLst>
          </p:cNvPr>
          <p:cNvSpPr/>
          <p:nvPr/>
        </p:nvSpPr>
        <p:spPr>
          <a:xfrm>
            <a:off x="2537786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Finances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1F409-B1D2-0041-BB90-B852F4396BCE}"/>
              </a:ext>
            </a:extLst>
          </p:cNvPr>
          <p:cNvSpPr/>
          <p:nvPr/>
        </p:nvSpPr>
        <p:spPr>
          <a:xfrm>
            <a:off x="3974820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F6F8B-1649-A64A-ABCE-C04BBE69FCDA}"/>
              </a:ext>
            </a:extLst>
          </p:cNvPr>
          <p:cNvSpPr/>
          <p:nvPr/>
        </p:nvSpPr>
        <p:spPr>
          <a:xfrm>
            <a:off x="8299401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Real Estate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512EA-1C56-214C-90C6-60831AC30DC1}"/>
              </a:ext>
            </a:extLst>
          </p:cNvPr>
          <p:cNvSpPr/>
          <p:nvPr/>
        </p:nvSpPr>
        <p:spPr>
          <a:xfrm>
            <a:off x="6848888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Trust/Estate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CA967-E54F-0B4E-9BDC-D427D5A94B03}"/>
              </a:ext>
            </a:extLst>
          </p:cNvPr>
          <p:cNvSpPr/>
          <p:nvPr/>
        </p:nvSpPr>
        <p:spPr>
          <a:xfrm>
            <a:off x="2537786" y="213691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Cash 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0A359-C9DC-0C4A-8D61-A0CF71E62259}"/>
              </a:ext>
            </a:extLst>
          </p:cNvPr>
          <p:cNvSpPr/>
          <p:nvPr/>
        </p:nvSpPr>
        <p:spPr>
          <a:xfrm>
            <a:off x="2537786" y="278863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Net Worth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F1176-9798-2B4F-99A2-80412EEE4575}"/>
              </a:ext>
            </a:extLst>
          </p:cNvPr>
          <p:cNvSpPr/>
          <p:nvPr/>
        </p:nvSpPr>
        <p:spPr>
          <a:xfrm>
            <a:off x="2531159" y="474380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Capital Gains Taxes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78D78-0D4E-0A4F-9543-2CAEC9D57D48}"/>
              </a:ext>
            </a:extLst>
          </p:cNvPr>
          <p:cNvSpPr/>
          <p:nvPr/>
        </p:nvSpPr>
        <p:spPr>
          <a:xfrm>
            <a:off x="2537786" y="344035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Investments &amp; Insurance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358D5E-11E1-5043-9A09-E096B67DDC61}"/>
              </a:ext>
            </a:extLst>
          </p:cNvPr>
          <p:cNvSpPr/>
          <p:nvPr/>
        </p:nvSpPr>
        <p:spPr>
          <a:xfrm>
            <a:off x="8313478" y="473933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Downsizing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09A0A3-AE21-8149-B48B-E828C8CBB69E}"/>
              </a:ext>
            </a:extLst>
          </p:cNvPr>
          <p:cNvSpPr/>
          <p:nvPr/>
        </p:nvSpPr>
        <p:spPr>
          <a:xfrm>
            <a:off x="8318446" y="537070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Home Prep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&amp; Sale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9CD48-1494-FA4F-B124-AFA7E4437F88}"/>
              </a:ext>
            </a:extLst>
          </p:cNvPr>
          <p:cNvSpPr/>
          <p:nvPr/>
        </p:nvSpPr>
        <p:spPr>
          <a:xfrm>
            <a:off x="8313478" y="60198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Packing &amp; Moving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D4F72-04BF-4B4F-82F5-0192EB6D9208}"/>
              </a:ext>
            </a:extLst>
          </p:cNvPr>
          <p:cNvSpPr/>
          <p:nvPr/>
        </p:nvSpPr>
        <p:spPr>
          <a:xfrm>
            <a:off x="3974820" y="213549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Staying Healthy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BBE102-CB5A-C14F-BEAB-5C33C1F9A128}"/>
              </a:ext>
            </a:extLst>
          </p:cNvPr>
          <p:cNvSpPr/>
          <p:nvPr/>
        </p:nvSpPr>
        <p:spPr>
          <a:xfrm>
            <a:off x="2531159" y="409207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Mortgage(s)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3322F8-4EEC-934E-B56E-987B5D33716A}"/>
              </a:ext>
            </a:extLst>
          </p:cNvPr>
          <p:cNvSpPr/>
          <p:nvPr/>
        </p:nvSpPr>
        <p:spPr>
          <a:xfrm>
            <a:off x="6848888" y="2133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Will and/or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Living Trust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F1D058-9964-3F4B-BB3B-7F4C614D29F5}"/>
              </a:ext>
            </a:extLst>
          </p:cNvPr>
          <p:cNvSpPr/>
          <p:nvPr/>
        </p:nvSpPr>
        <p:spPr>
          <a:xfrm>
            <a:off x="6848888" y="278200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Power of Attorney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435CE4-F34F-9D4A-8946-5282A5F00681}"/>
              </a:ext>
            </a:extLst>
          </p:cNvPr>
          <p:cNvSpPr/>
          <p:nvPr/>
        </p:nvSpPr>
        <p:spPr>
          <a:xfrm>
            <a:off x="6863795" y="3430418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Healthcare Directive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E10E46-5BAE-D446-9927-472458198695}"/>
              </a:ext>
            </a:extLst>
          </p:cNvPr>
          <p:cNvSpPr/>
          <p:nvPr/>
        </p:nvSpPr>
        <p:spPr>
          <a:xfrm>
            <a:off x="6880770" y="472723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Holding Title Correctly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25B51-09A5-6546-857F-91529EB355A6}"/>
              </a:ext>
            </a:extLst>
          </p:cNvPr>
          <p:cNvSpPr/>
          <p:nvPr/>
        </p:nvSpPr>
        <p:spPr>
          <a:xfrm>
            <a:off x="8299401" y="213428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Maintenance &amp; Repairs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F0762B-C7DA-0840-B838-72D4E291EE02}"/>
              </a:ext>
            </a:extLst>
          </p:cNvPr>
          <p:cNvSpPr/>
          <p:nvPr/>
        </p:nvSpPr>
        <p:spPr>
          <a:xfrm>
            <a:off x="8299401" y="278338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Upgrades &amp; Home Safety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3BC62A-D62E-3748-87BA-DD43E0110D6E}"/>
              </a:ext>
            </a:extLst>
          </p:cNvPr>
          <p:cNvSpPr/>
          <p:nvPr/>
        </p:nvSpPr>
        <p:spPr>
          <a:xfrm>
            <a:off x="8318007" y="3427615"/>
            <a:ext cx="1295400" cy="5517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Age in Place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8CB65B-83D9-D443-9324-50CD1920B371}"/>
              </a:ext>
            </a:extLst>
          </p:cNvPr>
          <p:cNvSpPr/>
          <p:nvPr/>
        </p:nvSpPr>
        <p:spPr>
          <a:xfrm>
            <a:off x="6878286" y="53756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Avoiding Probate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3A56FD-3F02-1748-A16C-82737C009AEF}"/>
              </a:ext>
            </a:extLst>
          </p:cNvPr>
          <p:cNvSpPr/>
          <p:nvPr/>
        </p:nvSpPr>
        <p:spPr>
          <a:xfrm>
            <a:off x="2521221" y="5395523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Inheritances Beneficiaries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2D5F2A-67BD-684A-89C9-2D55E68D409D}"/>
              </a:ext>
            </a:extLst>
          </p:cNvPr>
          <p:cNvSpPr/>
          <p:nvPr/>
        </p:nvSpPr>
        <p:spPr>
          <a:xfrm>
            <a:off x="3978545" y="409633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Mobility &amp; Incapacity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50615F-C5C2-4E49-AD10-7371D47633EB}"/>
              </a:ext>
            </a:extLst>
          </p:cNvPr>
          <p:cNvSpPr/>
          <p:nvPr/>
        </p:nvSpPr>
        <p:spPr>
          <a:xfrm>
            <a:off x="3974820" y="2785795"/>
            <a:ext cx="1295400" cy="5433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Social &amp; Activities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14F6DC-2D52-B144-B2EA-FE4946E0BD8C}"/>
              </a:ext>
            </a:extLst>
          </p:cNvPr>
          <p:cNvSpPr/>
          <p:nvPr/>
        </p:nvSpPr>
        <p:spPr>
          <a:xfrm>
            <a:off x="3979789" y="344603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Emotional Well Being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8381F0-C39A-994D-94D3-3BD6B7AED09A}"/>
              </a:ext>
            </a:extLst>
          </p:cNvPr>
          <p:cNvSpPr/>
          <p:nvPr/>
        </p:nvSpPr>
        <p:spPr>
          <a:xfrm>
            <a:off x="3973576" y="60472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 Home Care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7FE84B-714F-9E48-BD58-F2A02712981F}"/>
              </a:ext>
            </a:extLst>
          </p:cNvPr>
          <p:cNvSpPr/>
          <p:nvPr/>
        </p:nvSpPr>
        <p:spPr>
          <a:xfrm>
            <a:off x="6878286" y="602405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Trustees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77B1D6-0E13-7A46-938A-778CC8EC979F}"/>
              </a:ext>
            </a:extLst>
          </p:cNvPr>
          <p:cNvSpPr/>
          <p:nvPr/>
        </p:nvSpPr>
        <p:spPr>
          <a:xfrm>
            <a:off x="3973576" y="539694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Co-Owner Passing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4BF8EA-C728-9948-8A37-CE520D51E074}"/>
              </a:ext>
            </a:extLst>
          </p:cNvPr>
          <p:cNvSpPr/>
          <p:nvPr/>
        </p:nvSpPr>
        <p:spPr>
          <a:xfrm>
            <a:off x="2521221" y="6047245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Financial Planning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7F8019-B7B4-7543-8478-17AB9A582BB9}"/>
              </a:ext>
            </a:extLst>
          </p:cNvPr>
          <p:cNvSpPr/>
          <p:nvPr/>
        </p:nvSpPr>
        <p:spPr>
          <a:xfrm>
            <a:off x="3981029" y="474663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Health Insurance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BF3C3E-C307-D749-B1BC-7F8CD0252A98}"/>
              </a:ext>
            </a:extLst>
          </p:cNvPr>
          <p:cNvSpPr/>
          <p:nvPr/>
        </p:nvSpPr>
        <p:spPr>
          <a:xfrm>
            <a:off x="8309339" y="4090239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Investment Properties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69F507-578C-EA48-AD32-BF41AC1D6E23}"/>
              </a:ext>
            </a:extLst>
          </p:cNvPr>
          <p:cNvSpPr/>
          <p:nvPr/>
        </p:nvSpPr>
        <p:spPr>
          <a:xfrm>
            <a:off x="5413918" y="137160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Personal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0A92EA-7ADA-2241-BB36-850A7ED6C08F}"/>
              </a:ext>
            </a:extLst>
          </p:cNvPr>
          <p:cNvSpPr/>
          <p:nvPr/>
        </p:nvSpPr>
        <p:spPr>
          <a:xfrm>
            <a:off x="5413918" y="2134286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Kids &amp; Grandkids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0560F8-BA4A-2B4F-9BA0-0FBFAB897202}"/>
              </a:ext>
            </a:extLst>
          </p:cNvPr>
          <p:cNvSpPr/>
          <p:nvPr/>
        </p:nvSpPr>
        <p:spPr>
          <a:xfrm>
            <a:off x="5413918" y="2783381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Siblings &amp; Relatives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35BA0D-45BA-CB4A-B53B-DCE011D086EB}"/>
              </a:ext>
            </a:extLst>
          </p:cNvPr>
          <p:cNvSpPr/>
          <p:nvPr/>
        </p:nvSpPr>
        <p:spPr>
          <a:xfrm>
            <a:off x="5429222" y="603805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Retirement Community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3BA713-0B27-B845-8111-5CE56FE0ABB0}"/>
              </a:ext>
            </a:extLst>
          </p:cNvPr>
          <p:cNvSpPr/>
          <p:nvPr/>
        </p:nvSpPr>
        <p:spPr>
          <a:xfrm>
            <a:off x="5416843" y="409633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Support &amp; Safety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A512F7-5F91-A149-86DF-D34F8654004F}"/>
              </a:ext>
            </a:extLst>
          </p:cNvPr>
          <p:cNvSpPr/>
          <p:nvPr/>
        </p:nvSpPr>
        <p:spPr>
          <a:xfrm>
            <a:off x="5418873" y="5398948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Vicinity or Relocation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750F6B-EE09-844E-B111-688240175F45}"/>
              </a:ext>
            </a:extLst>
          </p:cNvPr>
          <p:cNvSpPr/>
          <p:nvPr/>
        </p:nvSpPr>
        <p:spPr>
          <a:xfrm>
            <a:off x="5420767" y="4739334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Vision of the Future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7ED034-5B3A-AE4A-8D29-4E811D0215DA}"/>
              </a:ext>
            </a:extLst>
          </p:cNvPr>
          <p:cNvSpPr/>
          <p:nvPr/>
        </p:nvSpPr>
        <p:spPr>
          <a:xfrm>
            <a:off x="5418873" y="3436810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Friends &amp; Neighbors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510199-853E-9C4B-90A5-75FAF7711E40}"/>
              </a:ext>
            </a:extLst>
          </p:cNvPr>
          <p:cNvSpPr/>
          <p:nvPr/>
        </p:nvSpPr>
        <p:spPr>
          <a:xfrm>
            <a:off x="6873318" y="4078827"/>
            <a:ext cx="1295400" cy="533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Divorce or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en-US" sz="1600" baseline="30000" dirty="0">
                <a:solidFill>
                  <a:schemeClr val="tx1"/>
                </a:solidFill>
              </a:rPr>
              <a:t>nd</a:t>
            </a:r>
            <a:r>
              <a:rPr lang="en-US" sz="1600" dirty="0">
                <a:solidFill>
                  <a:schemeClr val="tx1"/>
                </a:solidFill>
              </a:rPr>
              <a:t> Marriage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3D3C2A-C963-AE44-8AC8-5D33DFA7C0A8}"/>
              </a:ext>
            </a:extLst>
          </p:cNvPr>
          <p:cNvCxnSpPr/>
          <p:nvPr/>
        </p:nvCxnSpPr>
        <p:spPr>
          <a:xfrm>
            <a:off x="3906753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DA5664-C2B8-6D4E-930E-53A2AD5B3F40}"/>
              </a:ext>
            </a:extLst>
          </p:cNvPr>
          <p:cNvCxnSpPr/>
          <p:nvPr/>
        </p:nvCxnSpPr>
        <p:spPr>
          <a:xfrm>
            <a:off x="5347100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F7C0E9-CC07-E24A-A1EC-D74DDDD23427}"/>
              </a:ext>
            </a:extLst>
          </p:cNvPr>
          <p:cNvCxnSpPr/>
          <p:nvPr/>
        </p:nvCxnSpPr>
        <p:spPr>
          <a:xfrm>
            <a:off x="6786173" y="1381783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252802C-DBB1-2643-BB1F-AF65DC2E75BC}"/>
              </a:ext>
            </a:extLst>
          </p:cNvPr>
          <p:cNvCxnSpPr/>
          <p:nvPr/>
        </p:nvCxnSpPr>
        <p:spPr>
          <a:xfrm>
            <a:off x="8222152" y="1371605"/>
            <a:ext cx="7453" cy="5209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C15435-AD70-A84D-911C-5716B8C6AA3E}"/>
              </a:ext>
            </a:extLst>
          </p:cNvPr>
          <p:cNvCxnSpPr/>
          <p:nvPr/>
        </p:nvCxnSpPr>
        <p:spPr>
          <a:xfrm>
            <a:off x="2537791" y="1981200"/>
            <a:ext cx="70783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733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C15C-F5B7-D64C-9773-3B8B9120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Topics (4-6 hours)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FDF4C-7C64-E345-89AA-7C8055AD8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Capital gains taxes</a:t>
            </a:r>
          </a:p>
          <a:p>
            <a:r>
              <a:rPr lang="en-US" b="1" dirty="0"/>
              <a:t>Holding title correctly</a:t>
            </a:r>
          </a:p>
          <a:p>
            <a:r>
              <a:rPr lang="en-US" dirty="0"/>
              <a:t>Co-owners passing away</a:t>
            </a:r>
          </a:p>
          <a:p>
            <a:r>
              <a:rPr lang="en-US" dirty="0"/>
              <a:t>Avoiding probate</a:t>
            </a:r>
          </a:p>
          <a:p>
            <a:r>
              <a:rPr lang="en-US" dirty="0"/>
              <a:t>Negative cash flow options</a:t>
            </a:r>
          </a:p>
          <a:p>
            <a:r>
              <a:rPr lang="en-US" dirty="0"/>
              <a:t>Reverse mortgages</a:t>
            </a:r>
          </a:p>
          <a:p>
            <a:r>
              <a:rPr lang="en-US" dirty="0"/>
              <a:t>Investment properties</a:t>
            </a:r>
          </a:p>
          <a:p>
            <a:r>
              <a:rPr lang="en-US" dirty="0"/>
              <a:t>Home safety services</a:t>
            </a:r>
          </a:p>
          <a:p>
            <a:r>
              <a:rPr lang="en-US" dirty="0"/>
              <a:t>In home care services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43162-6F2E-0245-BD77-24FA506622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Retirement living options</a:t>
            </a:r>
          </a:p>
          <a:p>
            <a:r>
              <a:rPr lang="en-US" dirty="0"/>
              <a:t>Relocation areas</a:t>
            </a:r>
          </a:p>
          <a:p>
            <a:r>
              <a:rPr lang="en-US" dirty="0"/>
              <a:t>Retirement communities</a:t>
            </a:r>
          </a:p>
          <a:p>
            <a:r>
              <a:rPr lang="en-US" b="1" dirty="0"/>
              <a:t>Downsizing</a:t>
            </a:r>
          </a:p>
          <a:p>
            <a:r>
              <a:rPr lang="en-US" dirty="0"/>
              <a:t>Real Estate 101</a:t>
            </a:r>
          </a:p>
          <a:p>
            <a:r>
              <a:rPr lang="en-US" dirty="0"/>
              <a:t>Home preparation (ROI)</a:t>
            </a:r>
          </a:p>
          <a:p>
            <a:r>
              <a:rPr lang="en-US" dirty="0"/>
              <a:t>Sell it or rent it?</a:t>
            </a:r>
          </a:p>
          <a:p>
            <a:pPr lvl="1"/>
            <a:r>
              <a:rPr lang="en-US" dirty="0"/>
              <a:t>Cash out or Cash flow?</a:t>
            </a:r>
          </a:p>
          <a:p>
            <a:r>
              <a:rPr lang="en-US" b="1" dirty="0"/>
              <a:t>Selling as-is</a:t>
            </a:r>
          </a:p>
          <a:p>
            <a:r>
              <a:rPr lang="en-US" dirty="0"/>
              <a:t>Creative buying options</a:t>
            </a:r>
          </a:p>
        </p:txBody>
      </p:sp>
    </p:spTree>
    <p:extLst>
      <p:ext uri="{BB962C8B-B14F-4D97-AF65-F5344CB8AC3E}">
        <p14:creationId xmlns:p14="http://schemas.microsoft.com/office/powerpoint/2010/main" val="2212268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909A1B-5555-794D-A516-D29E8FBFD48A}"/>
              </a:ext>
            </a:extLst>
          </p:cNvPr>
          <p:cNvSpPr/>
          <p:nvPr/>
        </p:nvSpPr>
        <p:spPr>
          <a:xfrm>
            <a:off x="4293753" y="4112562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Local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50225-CEA9-E546-9917-FD700E480E74}"/>
              </a:ext>
            </a:extLst>
          </p:cNvPr>
          <p:cNvSpPr/>
          <p:nvPr/>
        </p:nvSpPr>
        <p:spPr>
          <a:xfrm>
            <a:off x="5471433" y="4117935"/>
            <a:ext cx="130270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Retirement Living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57B324-962E-CB4E-919A-3E4FE270AD38}"/>
              </a:ext>
            </a:extLst>
          </p:cNvPr>
          <p:cNvSpPr/>
          <p:nvPr/>
        </p:nvSpPr>
        <p:spPr>
          <a:xfrm>
            <a:off x="6875554" y="4121955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Relocate out of the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3E7E9-E69A-F845-85F8-C2813F9BD1C1}"/>
              </a:ext>
            </a:extLst>
          </p:cNvPr>
          <p:cNvSpPr/>
          <p:nvPr/>
        </p:nvSpPr>
        <p:spPr>
          <a:xfrm>
            <a:off x="4293403" y="2799207"/>
            <a:ext cx="3654602" cy="990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AA9ECF-0105-2F4F-90B3-CFEF970D6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4669" b="20063"/>
          <a:stretch/>
        </p:blipFill>
        <p:spPr>
          <a:xfrm>
            <a:off x="5127127" y="2803770"/>
            <a:ext cx="1950836" cy="99417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DEDF172-49F7-F24D-8F1C-A4F846C3BF6F}"/>
              </a:ext>
            </a:extLst>
          </p:cNvPr>
          <p:cNvGrpSpPr/>
          <p:nvPr/>
        </p:nvGrpSpPr>
        <p:grpSpPr>
          <a:xfrm>
            <a:off x="2148185" y="2780202"/>
            <a:ext cx="1950836" cy="1028619"/>
            <a:chOff x="624185" y="2720563"/>
            <a:chExt cx="1950836" cy="1028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238774-CEC0-BC41-86C0-9497D4343CE6}"/>
                </a:ext>
              </a:extLst>
            </p:cNvPr>
            <p:cNvSpPr/>
            <p:nvPr/>
          </p:nvSpPr>
          <p:spPr>
            <a:xfrm>
              <a:off x="624185" y="2755010"/>
              <a:ext cx="1950836" cy="99417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E02781-5858-5743-BFEB-8F866DBCD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25" y="2720563"/>
              <a:ext cx="1826899" cy="99417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9EEBA7-F305-BB43-A165-00A06BB04CE5}"/>
              </a:ext>
            </a:extLst>
          </p:cNvPr>
          <p:cNvSpPr/>
          <p:nvPr/>
        </p:nvSpPr>
        <p:spPr>
          <a:xfrm>
            <a:off x="2142956" y="5381019"/>
            <a:ext cx="1950836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Homeowner Analysis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3C11C0-CF73-B54E-909B-541056295F8E}"/>
              </a:ext>
            </a:extLst>
          </p:cNvPr>
          <p:cNvGrpSpPr/>
          <p:nvPr/>
        </p:nvGrpSpPr>
        <p:grpSpPr>
          <a:xfrm>
            <a:off x="8142387" y="2801927"/>
            <a:ext cx="1940378" cy="990600"/>
            <a:chOff x="6618387" y="2742293"/>
            <a:chExt cx="1940378" cy="990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9E420C-D6C3-BB44-BF83-A2AEAF0872D1}"/>
                </a:ext>
              </a:extLst>
            </p:cNvPr>
            <p:cNvSpPr/>
            <p:nvPr/>
          </p:nvSpPr>
          <p:spPr>
            <a:xfrm>
              <a:off x="6618387" y="2742293"/>
              <a:ext cx="1940378" cy="9906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B953DF-7D23-4746-9F73-2B50270F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05" y="2840157"/>
              <a:ext cx="1867741" cy="789432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6192C-522B-2B42-8DBC-EAA155A80D25}"/>
              </a:ext>
            </a:extLst>
          </p:cNvPr>
          <p:cNvSpPr/>
          <p:nvPr/>
        </p:nvSpPr>
        <p:spPr>
          <a:xfrm>
            <a:off x="4304663" y="5371626"/>
            <a:ext cx="1059675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Buyer’s Agent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2E5094-2919-8E4C-98A1-0A05EF360AFB}"/>
              </a:ext>
            </a:extLst>
          </p:cNvPr>
          <p:cNvSpPr/>
          <p:nvPr/>
        </p:nvSpPr>
        <p:spPr>
          <a:xfrm>
            <a:off x="5471438" y="5381019"/>
            <a:ext cx="1302703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</a:rPr>
              <a:t>Community Introduction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FC6B1C-50A2-454D-990F-BDF060A44DBD}"/>
              </a:ext>
            </a:extLst>
          </p:cNvPr>
          <p:cNvSpPr/>
          <p:nvPr/>
        </p:nvSpPr>
        <p:spPr>
          <a:xfrm>
            <a:off x="6872752" y="5381019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Realtor Referral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0BF004-0FDE-734A-A2D1-56F38C9CBFD1}"/>
              </a:ext>
            </a:extLst>
          </p:cNvPr>
          <p:cNvSpPr/>
          <p:nvPr/>
        </p:nvSpPr>
        <p:spPr>
          <a:xfrm>
            <a:off x="8142386" y="4117646"/>
            <a:ext cx="1940378" cy="997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 Preparation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3BE812-F104-1948-AD2C-E7C52BEDFCC8}"/>
              </a:ext>
            </a:extLst>
          </p:cNvPr>
          <p:cNvSpPr/>
          <p:nvPr/>
        </p:nvSpPr>
        <p:spPr>
          <a:xfrm>
            <a:off x="8142386" y="5371626"/>
            <a:ext cx="1940378" cy="990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FlightPlan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Engage/Execute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BA8DF4B-6C76-6149-AAFF-DA6407169540}"/>
              </a:ext>
            </a:extLst>
          </p:cNvPr>
          <p:cNvGrpSpPr/>
          <p:nvPr/>
        </p:nvGrpSpPr>
        <p:grpSpPr>
          <a:xfrm>
            <a:off x="2142956" y="4112563"/>
            <a:ext cx="1950836" cy="990600"/>
            <a:chOff x="893853" y="1284270"/>
            <a:chExt cx="7315200" cy="540420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12F0519-AAEB-2843-B447-B2533CBD3526}"/>
                </a:ext>
              </a:extLst>
            </p:cNvPr>
            <p:cNvSpPr/>
            <p:nvPr/>
          </p:nvSpPr>
          <p:spPr>
            <a:xfrm>
              <a:off x="893853" y="1284270"/>
              <a:ext cx="7315200" cy="5404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36557C-EEBD-2049-98B8-2E0BBFB73533}"/>
                </a:ext>
              </a:extLst>
            </p:cNvPr>
            <p:cNvSpPr/>
            <p:nvPr/>
          </p:nvSpPr>
          <p:spPr>
            <a:xfrm>
              <a:off x="1013786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5A7F44-4A6B-9040-AADC-782C906E66CC}"/>
                </a:ext>
              </a:extLst>
            </p:cNvPr>
            <p:cNvSpPr/>
            <p:nvPr/>
          </p:nvSpPr>
          <p:spPr>
            <a:xfrm>
              <a:off x="2450820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D26AF3-7450-8C4B-8B0F-BF38274D4C8B}"/>
                </a:ext>
              </a:extLst>
            </p:cNvPr>
            <p:cNvSpPr/>
            <p:nvPr/>
          </p:nvSpPr>
          <p:spPr>
            <a:xfrm>
              <a:off x="6775401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8BD6C9-04F5-614C-BF55-6D1BF0623C90}"/>
                </a:ext>
              </a:extLst>
            </p:cNvPr>
            <p:cNvSpPr/>
            <p:nvPr/>
          </p:nvSpPr>
          <p:spPr>
            <a:xfrm>
              <a:off x="532488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617FE16-2CE7-AB4D-ABD8-3BEBB45AFC1E}"/>
                </a:ext>
              </a:extLst>
            </p:cNvPr>
            <p:cNvSpPr/>
            <p:nvPr/>
          </p:nvSpPr>
          <p:spPr>
            <a:xfrm>
              <a:off x="1013786" y="213691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8631991-563B-CB4D-BA0D-864C9CA13512}"/>
                </a:ext>
              </a:extLst>
            </p:cNvPr>
            <p:cNvSpPr/>
            <p:nvPr/>
          </p:nvSpPr>
          <p:spPr>
            <a:xfrm>
              <a:off x="1013786" y="2788637"/>
              <a:ext cx="1295402" cy="533399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D63D6C-3E12-E04D-881C-BE869163E6DC}"/>
                </a:ext>
              </a:extLst>
            </p:cNvPr>
            <p:cNvSpPr/>
            <p:nvPr/>
          </p:nvSpPr>
          <p:spPr>
            <a:xfrm>
              <a:off x="1007159" y="474380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008939-111A-B741-9E62-74AB9C7D282A}"/>
                </a:ext>
              </a:extLst>
            </p:cNvPr>
            <p:cNvSpPr/>
            <p:nvPr/>
          </p:nvSpPr>
          <p:spPr>
            <a:xfrm>
              <a:off x="1013786" y="344035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BF19FC-CEBA-F44B-A5D6-8D5EEE834E00}"/>
                </a:ext>
              </a:extLst>
            </p:cNvPr>
            <p:cNvSpPr/>
            <p:nvPr/>
          </p:nvSpPr>
          <p:spPr>
            <a:xfrm>
              <a:off x="6789478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B3AB7-BF32-3545-BD10-53B955A1E6DD}"/>
                </a:ext>
              </a:extLst>
            </p:cNvPr>
            <p:cNvSpPr/>
            <p:nvPr/>
          </p:nvSpPr>
          <p:spPr>
            <a:xfrm>
              <a:off x="6794446" y="537070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9E6F06-C38C-7648-A6D4-814259FCD183}"/>
                </a:ext>
              </a:extLst>
            </p:cNvPr>
            <p:cNvSpPr/>
            <p:nvPr/>
          </p:nvSpPr>
          <p:spPr>
            <a:xfrm>
              <a:off x="6789478" y="60198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E6422D-43A1-AC4B-BB86-A7FDCEA0CE69}"/>
                </a:ext>
              </a:extLst>
            </p:cNvPr>
            <p:cNvSpPr/>
            <p:nvPr/>
          </p:nvSpPr>
          <p:spPr>
            <a:xfrm>
              <a:off x="2450820" y="213549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C5AF9-88D0-AF46-949F-331C9C3E54C9}"/>
                </a:ext>
              </a:extLst>
            </p:cNvPr>
            <p:cNvSpPr/>
            <p:nvPr/>
          </p:nvSpPr>
          <p:spPr>
            <a:xfrm>
              <a:off x="1007159" y="409207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708AB36-43FD-A24C-8F0B-CEC5F92F9A27}"/>
                </a:ext>
              </a:extLst>
            </p:cNvPr>
            <p:cNvSpPr/>
            <p:nvPr/>
          </p:nvSpPr>
          <p:spPr>
            <a:xfrm>
              <a:off x="5324888" y="21336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B2A6F4-485A-A945-B94D-A73A086E8608}"/>
                </a:ext>
              </a:extLst>
            </p:cNvPr>
            <p:cNvSpPr/>
            <p:nvPr/>
          </p:nvSpPr>
          <p:spPr>
            <a:xfrm>
              <a:off x="5324888" y="278200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788396-F0AE-934D-9D5A-A1719FFCB3D2}"/>
                </a:ext>
              </a:extLst>
            </p:cNvPr>
            <p:cNvSpPr/>
            <p:nvPr/>
          </p:nvSpPr>
          <p:spPr>
            <a:xfrm>
              <a:off x="5339795" y="343041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F1F39B0-60C5-F34C-9E53-2CDDA247FEB2}"/>
                </a:ext>
              </a:extLst>
            </p:cNvPr>
            <p:cNvSpPr/>
            <p:nvPr/>
          </p:nvSpPr>
          <p:spPr>
            <a:xfrm>
              <a:off x="5356770" y="472723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116285D-D167-B245-9E5F-0FDDCE24DC57}"/>
                </a:ext>
              </a:extLst>
            </p:cNvPr>
            <p:cNvSpPr/>
            <p:nvPr/>
          </p:nvSpPr>
          <p:spPr>
            <a:xfrm>
              <a:off x="6775401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E96CE69-299A-D541-B014-77008D12B32D}"/>
                </a:ext>
              </a:extLst>
            </p:cNvPr>
            <p:cNvSpPr/>
            <p:nvPr/>
          </p:nvSpPr>
          <p:spPr>
            <a:xfrm>
              <a:off x="6775401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1505647-0891-8947-88A6-BB446BED4006}"/>
                </a:ext>
              </a:extLst>
            </p:cNvPr>
            <p:cNvSpPr/>
            <p:nvPr/>
          </p:nvSpPr>
          <p:spPr>
            <a:xfrm>
              <a:off x="6794007" y="3427615"/>
              <a:ext cx="1295400" cy="55179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23B28F4-E09B-A245-89B8-EADC25B2E4A3}"/>
                </a:ext>
              </a:extLst>
            </p:cNvPr>
            <p:cNvSpPr/>
            <p:nvPr/>
          </p:nvSpPr>
          <p:spPr>
            <a:xfrm>
              <a:off x="5354286" y="53756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B3EF96-90E0-9047-8AF3-2B9DC4D4D95E}"/>
                </a:ext>
              </a:extLst>
            </p:cNvPr>
            <p:cNvSpPr/>
            <p:nvPr/>
          </p:nvSpPr>
          <p:spPr>
            <a:xfrm>
              <a:off x="997221" y="539552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A197F82-C47D-6742-9BC7-C202ED99D80A}"/>
                </a:ext>
              </a:extLst>
            </p:cNvPr>
            <p:cNvSpPr/>
            <p:nvPr/>
          </p:nvSpPr>
          <p:spPr>
            <a:xfrm>
              <a:off x="2454545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BA756F5-1967-6B4A-8578-8301810C05EE}"/>
                </a:ext>
              </a:extLst>
            </p:cNvPr>
            <p:cNvSpPr/>
            <p:nvPr/>
          </p:nvSpPr>
          <p:spPr>
            <a:xfrm>
              <a:off x="2450820" y="2785795"/>
              <a:ext cx="1295400" cy="543338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34D11D5-56A1-924B-A888-DFACCB68A32F}"/>
                </a:ext>
              </a:extLst>
            </p:cNvPr>
            <p:cNvSpPr/>
            <p:nvPr/>
          </p:nvSpPr>
          <p:spPr>
            <a:xfrm>
              <a:off x="2455789" y="344603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C55F96A-CC3B-E944-AD1C-3F4275D09819}"/>
                </a:ext>
              </a:extLst>
            </p:cNvPr>
            <p:cNvSpPr/>
            <p:nvPr/>
          </p:nvSpPr>
          <p:spPr>
            <a:xfrm>
              <a:off x="2449576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CBE7D5-CB0B-7545-BAC7-8098C039FC90}"/>
                </a:ext>
              </a:extLst>
            </p:cNvPr>
            <p:cNvSpPr/>
            <p:nvPr/>
          </p:nvSpPr>
          <p:spPr>
            <a:xfrm>
              <a:off x="5354286" y="602405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FA1F2C8-0665-6146-92CB-12E506D6BFA7}"/>
                </a:ext>
              </a:extLst>
            </p:cNvPr>
            <p:cNvSpPr/>
            <p:nvPr/>
          </p:nvSpPr>
          <p:spPr>
            <a:xfrm>
              <a:off x="2449576" y="539694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8510008-A9C7-CB49-8E2A-0AFC482AE6BB}"/>
                </a:ext>
              </a:extLst>
            </p:cNvPr>
            <p:cNvSpPr/>
            <p:nvPr/>
          </p:nvSpPr>
          <p:spPr>
            <a:xfrm>
              <a:off x="997221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7FA0D67-A2DD-8A4B-A1D9-4776A8260BE2}"/>
                </a:ext>
              </a:extLst>
            </p:cNvPr>
            <p:cNvSpPr/>
            <p:nvPr/>
          </p:nvSpPr>
          <p:spPr>
            <a:xfrm>
              <a:off x="2457029" y="47466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C3A11B-10AC-E24C-B558-8D8F01AB7EF5}"/>
                </a:ext>
              </a:extLst>
            </p:cNvPr>
            <p:cNvSpPr/>
            <p:nvPr/>
          </p:nvSpPr>
          <p:spPr>
            <a:xfrm>
              <a:off x="6785339" y="40902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A7B361-5EB3-4646-A55D-A520A0EC8C19}"/>
                </a:ext>
              </a:extLst>
            </p:cNvPr>
            <p:cNvSpPr/>
            <p:nvPr/>
          </p:nvSpPr>
          <p:spPr>
            <a:xfrm>
              <a:off x="388991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05765F-6699-C244-8312-5E18DEDBBE50}"/>
                </a:ext>
              </a:extLst>
            </p:cNvPr>
            <p:cNvSpPr/>
            <p:nvPr/>
          </p:nvSpPr>
          <p:spPr>
            <a:xfrm>
              <a:off x="3889918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F71A93-0306-784F-95B8-0C058B596C1C}"/>
                </a:ext>
              </a:extLst>
            </p:cNvPr>
            <p:cNvSpPr/>
            <p:nvPr/>
          </p:nvSpPr>
          <p:spPr>
            <a:xfrm>
              <a:off x="3889918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97A261-AA07-CC4F-8AAA-4D296F0A51D7}"/>
                </a:ext>
              </a:extLst>
            </p:cNvPr>
            <p:cNvSpPr/>
            <p:nvPr/>
          </p:nvSpPr>
          <p:spPr>
            <a:xfrm>
              <a:off x="3905222" y="603805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B30FB03-A14A-934B-BF61-8B7F3B6BC8F4}"/>
                </a:ext>
              </a:extLst>
            </p:cNvPr>
            <p:cNvSpPr/>
            <p:nvPr/>
          </p:nvSpPr>
          <p:spPr>
            <a:xfrm>
              <a:off x="3892843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56DF950-9768-9947-9CA9-47BA7F50680D}"/>
                </a:ext>
              </a:extLst>
            </p:cNvPr>
            <p:cNvSpPr/>
            <p:nvPr/>
          </p:nvSpPr>
          <p:spPr>
            <a:xfrm>
              <a:off x="3894873" y="539894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687111F-CAD3-5843-877F-3CBB7D5B41D1}"/>
                </a:ext>
              </a:extLst>
            </p:cNvPr>
            <p:cNvSpPr/>
            <p:nvPr/>
          </p:nvSpPr>
          <p:spPr>
            <a:xfrm>
              <a:off x="3896767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BC58769-42F7-6840-9C55-5EC62460C4DE}"/>
                </a:ext>
              </a:extLst>
            </p:cNvPr>
            <p:cNvSpPr/>
            <p:nvPr/>
          </p:nvSpPr>
          <p:spPr>
            <a:xfrm>
              <a:off x="3894873" y="343681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5531CF-4225-7043-9E83-28E0FC9BE9BB}"/>
                </a:ext>
              </a:extLst>
            </p:cNvPr>
            <p:cNvSpPr/>
            <p:nvPr/>
          </p:nvSpPr>
          <p:spPr>
            <a:xfrm>
              <a:off x="5349318" y="407882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A66D06-87C3-EC4B-821D-4CD8B3576E8A}"/>
                </a:ext>
              </a:extLst>
            </p:cNvPr>
            <p:cNvCxnSpPr/>
            <p:nvPr/>
          </p:nvCxnSpPr>
          <p:spPr>
            <a:xfrm>
              <a:off x="2382748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00CB570-0FA9-D443-BEE5-C6261631012F}"/>
                </a:ext>
              </a:extLst>
            </p:cNvPr>
            <p:cNvCxnSpPr/>
            <p:nvPr/>
          </p:nvCxnSpPr>
          <p:spPr>
            <a:xfrm>
              <a:off x="3823095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6354A1D-9169-1948-B11C-C6F30FCAAF9B}"/>
                </a:ext>
              </a:extLst>
            </p:cNvPr>
            <p:cNvCxnSpPr/>
            <p:nvPr/>
          </p:nvCxnSpPr>
          <p:spPr>
            <a:xfrm>
              <a:off x="5262168" y="1381778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6BDC5F-0472-6741-963A-96A70F9B777D}"/>
                </a:ext>
              </a:extLst>
            </p:cNvPr>
            <p:cNvCxnSpPr/>
            <p:nvPr/>
          </p:nvCxnSpPr>
          <p:spPr>
            <a:xfrm>
              <a:off x="6698147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BAE5EF7-AAE5-2E47-88EF-DF21827E55B8}"/>
                </a:ext>
              </a:extLst>
            </p:cNvPr>
            <p:cNvCxnSpPr/>
            <p:nvPr/>
          </p:nvCxnSpPr>
          <p:spPr>
            <a:xfrm>
              <a:off x="1013786" y="1981200"/>
              <a:ext cx="7078319" cy="0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5B436B2-0252-E44E-8D53-DA51E6095CFF}"/>
              </a:ext>
            </a:extLst>
          </p:cNvPr>
          <p:cNvSpPr txBox="1"/>
          <p:nvPr/>
        </p:nvSpPr>
        <p:spPr>
          <a:xfrm>
            <a:off x="2460411" y="4175160"/>
            <a:ext cx="1326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Holistic</a:t>
            </a:r>
          </a:p>
          <a:p>
            <a:pPr algn="ctr"/>
            <a:r>
              <a:rPr lang="en-US" dirty="0"/>
              <a:t>Education</a:t>
            </a:r>
          </a:p>
          <a:p>
            <a:pPr algn="ctr"/>
            <a:r>
              <a:rPr lang="en-US" dirty="0"/>
              <a:t>(Big Picture)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8AD46D3-B8F0-2E47-8FE1-A87473C5F6AC}"/>
              </a:ext>
            </a:extLst>
          </p:cNvPr>
          <p:cNvCxnSpPr>
            <a:cxnSpLocks/>
            <a:stCxn id="8" idx="2"/>
            <a:endCxn id="90" idx="0"/>
          </p:cNvCxnSpPr>
          <p:nvPr/>
        </p:nvCxnSpPr>
        <p:spPr>
          <a:xfrm flipH="1">
            <a:off x="3114685" y="3774375"/>
            <a:ext cx="3690" cy="3542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710EFF8-E248-0240-AFB5-687238FB3752}"/>
              </a:ext>
            </a:extLst>
          </p:cNvPr>
          <p:cNvCxnSpPr>
            <a:cxnSpLocks/>
            <a:stCxn id="93" idx="2"/>
            <a:endCxn id="31" idx="0"/>
          </p:cNvCxnSpPr>
          <p:nvPr/>
        </p:nvCxnSpPr>
        <p:spPr>
          <a:xfrm flipH="1">
            <a:off x="3118374" y="5081717"/>
            <a:ext cx="392" cy="29930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8AB5B79-C15D-B445-93D3-6A9AAA5745B1}"/>
              </a:ext>
            </a:extLst>
          </p:cNvPr>
          <p:cNvCxnSpPr>
            <a:cxnSpLocks/>
            <a:stCxn id="11" idx="2"/>
            <a:endCxn id="42" idx="0"/>
          </p:cNvCxnSpPr>
          <p:nvPr/>
        </p:nvCxnSpPr>
        <p:spPr>
          <a:xfrm>
            <a:off x="4827158" y="5103162"/>
            <a:ext cx="7343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D1628D3-2A56-2947-B97E-CF469560D626}"/>
              </a:ext>
            </a:extLst>
          </p:cNvPr>
          <p:cNvCxnSpPr>
            <a:cxnSpLocks/>
            <a:stCxn id="12" idx="2"/>
            <a:endCxn id="43" idx="0"/>
          </p:cNvCxnSpPr>
          <p:nvPr/>
        </p:nvCxnSpPr>
        <p:spPr>
          <a:xfrm>
            <a:off x="6122785" y="5108535"/>
            <a:ext cx="0" cy="2724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1687A22-9389-884C-86FD-743821F444C4}"/>
              </a:ext>
            </a:extLst>
          </p:cNvPr>
          <p:cNvCxnSpPr>
            <a:cxnSpLocks/>
            <a:stCxn id="13" idx="2"/>
            <a:endCxn id="44" idx="0"/>
          </p:cNvCxnSpPr>
          <p:nvPr/>
        </p:nvCxnSpPr>
        <p:spPr>
          <a:xfrm flipH="1">
            <a:off x="7406152" y="5112555"/>
            <a:ext cx="2802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299B10B-54D8-1B41-B4B7-29D9B47B905B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>
            <a:off x="9112575" y="5114672"/>
            <a:ext cx="0" cy="2569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C8928B1-11C7-9C48-889E-37C10DF7982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6598755" y="3311756"/>
            <a:ext cx="332148" cy="128825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5A86DEC9-FBD5-D548-A4FC-0A4AA1D8C679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5312557" y="3304414"/>
            <a:ext cx="322755" cy="129355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F3319FB9-654B-6F44-AB96-AED1E9B562C8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5957680" y="3952835"/>
            <a:ext cx="328128" cy="208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>
            <a:extLst>
              <a:ext uri="{FF2B5EF4-FFF2-40B4-BE49-F238E27FC236}">
                <a16:creationId xmlns:a16="http://schemas.microsoft.com/office/drawing/2014/main" id="{3FAE9D10-B559-9947-BB11-2122BA30CB9D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 rot="5400000">
            <a:off x="8950019" y="3955089"/>
            <a:ext cx="325114" cy="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30DEB05-55F8-894D-BD4B-42F67903E2E6}"/>
              </a:ext>
            </a:extLst>
          </p:cNvPr>
          <p:cNvCxnSpPr/>
          <p:nvPr/>
        </p:nvCxnSpPr>
        <p:spPr>
          <a:xfrm>
            <a:off x="4205555" y="2799207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F83AA22-5B7F-AE40-B6D2-56CE421C003D}"/>
              </a:ext>
            </a:extLst>
          </p:cNvPr>
          <p:cNvCxnSpPr/>
          <p:nvPr/>
        </p:nvCxnSpPr>
        <p:spPr>
          <a:xfrm>
            <a:off x="8046378" y="2817523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Stored Data 154">
            <a:extLst>
              <a:ext uri="{FF2B5EF4-FFF2-40B4-BE49-F238E27FC236}">
                <a16:creationId xmlns:a16="http://schemas.microsoft.com/office/drawing/2014/main" id="{CDCB7B23-96C3-F647-BA3E-1BF76AF1E552}"/>
              </a:ext>
            </a:extLst>
          </p:cNvPr>
          <p:cNvSpPr/>
          <p:nvPr/>
        </p:nvSpPr>
        <p:spPr>
          <a:xfrm flipH="1">
            <a:off x="5823566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Educate</a:t>
            </a:r>
            <a:endParaRPr lang="en-US" b="1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6" name="Stored Data 155">
            <a:extLst>
              <a:ext uri="{FF2B5EF4-FFF2-40B4-BE49-F238E27FC236}">
                <a16:creationId xmlns:a16="http://schemas.microsoft.com/office/drawing/2014/main" id="{E2725557-1998-904E-981D-25338FF9279F}"/>
              </a:ext>
            </a:extLst>
          </p:cNvPr>
          <p:cNvSpPr/>
          <p:nvPr/>
        </p:nvSpPr>
        <p:spPr>
          <a:xfrm flipH="1">
            <a:off x="2918101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148B548-771A-3B4F-9390-DAF2F44E8644}"/>
              </a:ext>
            </a:extLst>
          </p:cNvPr>
          <p:cNvSpPr txBox="1"/>
          <p:nvPr/>
        </p:nvSpPr>
        <p:spPr>
          <a:xfrm>
            <a:off x="3600169" y="1330413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Where do you stand?</a:t>
            </a:r>
          </a:p>
          <a:p>
            <a:pPr algn="ctr"/>
            <a:r>
              <a:rPr lang="en-US" sz="1600" dirty="0"/>
              <a:t>- Where are you going?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8C65B68-C151-9849-9E6B-0D03C790F694}"/>
              </a:ext>
            </a:extLst>
          </p:cNvPr>
          <p:cNvSpPr txBox="1"/>
          <p:nvPr/>
        </p:nvSpPr>
        <p:spPr>
          <a:xfrm>
            <a:off x="6357117" y="1332204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E025EB-DAA6-AD46-9071-9B0A0829C7EA}"/>
              </a:ext>
            </a:extLst>
          </p:cNvPr>
          <p:cNvSpPr txBox="1"/>
          <p:nvPr/>
        </p:nvSpPr>
        <p:spPr>
          <a:xfrm>
            <a:off x="2157533" y="2496051"/>
            <a:ext cx="19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4-6 hour Workshop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EE2EA3B-C607-4144-A967-CBCBB90E49FA}"/>
              </a:ext>
            </a:extLst>
          </p:cNvPr>
          <p:cNvSpPr txBox="1"/>
          <p:nvPr/>
        </p:nvSpPr>
        <p:spPr>
          <a:xfrm>
            <a:off x="5255574" y="2481131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hour Workshop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E5A0A0F-9FC0-B24D-806A-91EAC2081442}"/>
              </a:ext>
            </a:extLst>
          </p:cNvPr>
          <p:cNvSpPr txBox="1"/>
          <p:nvPr/>
        </p:nvSpPr>
        <p:spPr>
          <a:xfrm>
            <a:off x="8220053" y="2466212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hour Workshop</a:t>
            </a:r>
          </a:p>
        </p:txBody>
      </p:sp>
      <p:sp>
        <p:nvSpPr>
          <p:cNvPr id="105" name="Right Arrow 104">
            <a:extLst>
              <a:ext uri="{FF2B5EF4-FFF2-40B4-BE49-F238E27FC236}">
                <a16:creationId xmlns:a16="http://schemas.microsoft.com/office/drawing/2014/main" id="{E6E45664-413C-3C42-A118-0F9EBFC016D8}"/>
              </a:ext>
            </a:extLst>
          </p:cNvPr>
          <p:cNvSpPr/>
          <p:nvPr/>
        </p:nvSpPr>
        <p:spPr>
          <a:xfrm>
            <a:off x="1718706" y="5742987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54BE4B9-FEE1-704F-9F64-925D0AE00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03" y="467557"/>
            <a:ext cx="1030194" cy="10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96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9CCB-7D2D-6042-B766-BB10D2C0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12192000" cy="1036638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US" dirty="0"/>
              <a:t>Homeowner Analysis (1 hour)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C3CDC-8049-B343-885C-3EADD78F3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5171299"/>
          </a:xfrm>
        </p:spPr>
        <p:txBody>
          <a:bodyPr>
            <a:normAutofit/>
          </a:bodyPr>
          <a:lstStyle/>
          <a:p>
            <a:r>
              <a:rPr lang="en-US" sz="2800" dirty="0"/>
              <a:t>Meet in person for questions and to discuss specifics:</a:t>
            </a:r>
          </a:p>
          <a:p>
            <a:pPr lvl="1"/>
            <a:r>
              <a:rPr lang="en-US" sz="2400" dirty="0"/>
              <a:t>Who are the players and the family dynamics?</a:t>
            </a:r>
          </a:p>
          <a:p>
            <a:pPr lvl="1"/>
            <a:r>
              <a:rPr lang="en-US" sz="2400" dirty="0"/>
              <a:t>History of homeownership and their estate (title)</a:t>
            </a:r>
          </a:p>
          <a:p>
            <a:pPr lvl="1"/>
            <a:r>
              <a:rPr lang="en-US" sz="2400" dirty="0"/>
              <a:t>Home condition and compatibility</a:t>
            </a:r>
          </a:p>
          <a:p>
            <a:pPr lvl="1"/>
            <a:r>
              <a:rPr lang="en-US" sz="2400" dirty="0"/>
              <a:t>Financial situation (positive, negative or neutral)</a:t>
            </a:r>
          </a:p>
          <a:p>
            <a:pPr lvl="1"/>
            <a:r>
              <a:rPr lang="en-US" sz="2400" dirty="0"/>
              <a:t>Physical, social &amp; emotional wellbeing</a:t>
            </a:r>
          </a:p>
          <a:p>
            <a:pPr lvl="1"/>
            <a:r>
              <a:rPr lang="en-US" sz="2400" dirty="0"/>
              <a:t>Their vision of the future</a:t>
            </a:r>
          </a:p>
          <a:p>
            <a:r>
              <a:rPr lang="en-US" sz="2800" dirty="0"/>
              <a:t>Spell out multiple options</a:t>
            </a:r>
          </a:p>
          <a:p>
            <a:r>
              <a:rPr lang="en-US" sz="2800" dirty="0"/>
              <a:t>Give my non-biased, educated opinion(s)</a:t>
            </a:r>
          </a:p>
          <a:p>
            <a:r>
              <a:rPr lang="en-US" sz="2800" b="1" dirty="0"/>
              <a:t>Prepare for the financial planner</a:t>
            </a:r>
          </a:p>
          <a:p>
            <a:pPr lvl="1"/>
            <a:r>
              <a:rPr lang="en-US" sz="2400" dirty="0"/>
              <a:t>CMA, capital gains, net proceeds, major debt, net worth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553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I work with Retirees??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Transitions are MORE important at this age*</a:t>
            </a:r>
          </a:p>
          <a:p>
            <a:r>
              <a:rPr lang="en-US" dirty="0"/>
              <a:t>Too many people, too many choices</a:t>
            </a:r>
          </a:p>
          <a:p>
            <a:r>
              <a:rPr lang="en-US" dirty="0"/>
              <a:t>The internet is time consuming and frustrating</a:t>
            </a:r>
          </a:p>
          <a:p>
            <a:r>
              <a:rPr lang="en-US" dirty="0"/>
              <a:t>Predators take advantage of inexperience*</a:t>
            </a:r>
          </a:p>
          <a:p>
            <a:r>
              <a:rPr lang="en-US" dirty="0"/>
              <a:t>Homeowners are concerned and overwhelmed so they get “paralysis of analysis”.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599" y="5165733"/>
            <a:ext cx="1426793" cy="1417153"/>
          </a:xfrm>
          <a:prstGeom prst="rect">
            <a:avLst/>
          </a:prstGeom>
        </p:spPr>
      </p:pic>
      <p:pic>
        <p:nvPicPr>
          <p:cNvPr id="6" name="Picture 5" descr="inter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56" y="5619738"/>
            <a:ext cx="2287097" cy="1132113"/>
          </a:xfrm>
          <a:prstGeom prst="rect">
            <a:avLst/>
          </a:prstGeom>
        </p:spPr>
      </p:pic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70" y="5562605"/>
            <a:ext cx="949361" cy="12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Analyzing The Financial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23445-3AD3-B349-9796-92F9237F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87" y="1524000"/>
            <a:ext cx="7245626" cy="51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3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909A1B-5555-794D-A516-D29E8FBFD48A}"/>
              </a:ext>
            </a:extLst>
          </p:cNvPr>
          <p:cNvSpPr/>
          <p:nvPr/>
        </p:nvSpPr>
        <p:spPr>
          <a:xfrm>
            <a:off x="4293753" y="4112562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Local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50225-CEA9-E546-9917-FD700E480E74}"/>
              </a:ext>
            </a:extLst>
          </p:cNvPr>
          <p:cNvSpPr/>
          <p:nvPr/>
        </p:nvSpPr>
        <p:spPr>
          <a:xfrm>
            <a:off x="5471433" y="4117935"/>
            <a:ext cx="130270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Retirement Living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57B324-962E-CB4E-919A-3E4FE270AD38}"/>
              </a:ext>
            </a:extLst>
          </p:cNvPr>
          <p:cNvSpPr/>
          <p:nvPr/>
        </p:nvSpPr>
        <p:spPr>
          <a:xfrm>
            <a:off x="6875554" y="4121955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Relocate out of the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3E7E9-E69A-F845-85F8-C2813F9BD1C1}"/>
              </a:ext>
            </a:extLst>
          </p:cNvPr>
          <p:cNvSpPr/>
          <p:nvPr/>
        </p:nvSpPr>
        <p:spPr>
          <a:xfrm>
            <a:off x="4293403" y="2799207"/>
            <a:ext cx="3654602" cy="990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AA9ECF-0105-2F4F-90B3-CFEF970D6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4669" b="20063"/>
          <a:stretch/>
        </p:blipFill>
        <p:spPr>
          <a:xfrm>
            <a:off x="5127127" y="2803770"/>
            <a:ext cx="1950836" cy="99417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DEDF172-49F7-F24D-8F1C-A4F846C3BF6F}"/>
              </a:ext>
            </a:extLst>
          </p:cNvPr>
          <p:cNvGrpSpPr/>
          <p:nvPr/>
        </p:nvGrpSpPr>
        <p:grpSpPr>
          <a:xfrm>
            <a:off x="2148185" y="2780202"/>
            <a:ext cx="1950836" cy="1028619"/>
            <a:chOff x="624185" y="2720563"/>
            <a:chExt cx="1950836" cy="1028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238774-CEC0-BC41-86C0-9497D4343CE6}"/>
                </a:ext>
              </a:extLst>
            </p:cNvPr>
            <p:cNvSpPr/>
            <p:nvPr/>
          </p:nvSpPr>
          <p:spPr>
            <a:xfrm>
              <a:off x="624185" y="2755010"/>
              <a:ext cx="1950836" cy="99417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E02781-5858-5743-BFEB-8F866DBCD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25" y="2720563"/>
              <a:ext cx="1826899" cy="99417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9EEBA7-F305-BB43-A165-00A06BB04CE5}"/>
              </a:ext>
            </a:extLst>
          </p:cNvPr>
          <p:cNvSpPr/>
          <p:nvPr/>
        </p:nvSpPr>
        <p:spPr>
          <a:xfrm>
            <a:off x="2142956" y="5381019"/>
            <a:ext cx="1950836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Homeowner Analysis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3C11C0-CF73-B54E-909B-541056295F8E}"/>
              </a:ext>
            </a:extLst>
          </p:cNvPr>
          <p:cNvGrpSpPr/>
          <p:nvPr/>
        </p:nvGrpSpPr>
        <p:grpSpPr>
          <a:xfrm>
            <a:off x="8142387" y="2801927"/>
            <a:ext cx="1940378" cy="990600"/>
            <a:chOff x="6618387" y="2742293"/>
            <a:chExt cx="1940378" cy="990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9E420C-D6C3-BB44-BF83-A2AEAF0872D1}"/>
                </a:ext>
              </a:extLst>
            </p:cNvPr>
            <p:cNvSpPr/>
            <p:nvPr/>
          </p:nvSpPr>
          <p:spPr>
            <a:xfrm>
              <a:off x="6618387" y="2742293"/>
              <a:ext cx="1940378" cy="9906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B953DF-7D23-4746-9F73-2B50270F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05" y="2840157"/>
              <a:ext cx="1867741" cy="789432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6192C-522B-2B42-8DBC-EAA155A80D25}"/>
              </a:ext>
            </a:extLst>
          </p:cNvPr>
          <p:cNvSpPr/>
          <p:nvPr/>
        </p:nvSpPr>
        <p:spPr>
          <a:xfrm>
            <a:off x="4304663" y="5371626"/>
            <a:ext cx="1059675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Buyer’s Agent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2E5094-2919-8E4C-98A1-0A05EF360AFB}"/>
              </a:ext>
            </a:extLst>
          </p:cNvPr>
          <p:cNvSpPr/>
          <p:nvPr/>
        </p:nvSpPr>
        <p:spPr>
          <a:xfrm>
            <a:off x="5471438" y="5381019"/>
            <a:ext cx="1302703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</a:rPr>
              <a:t>Community Introduction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FC6B1C-50A2-454D-990F-BDF060A44DBD}"/>
              </a:ext>
            </a:extLst>
          </p:cNvPr>
          <p:cNvSpPr/>
          <p:nvPr/>
        </p:nvSpPr>
        <p:spPr>
          <a:xfrm>
            <a:off x="6872752" y="5381019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Realtor Referral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0BF004-0FDE-734A-A2D1-56F38C9CBFD1}"/>
              </a:ext>
            </a:extLst>
          </p:cNvPr>
          <p:cNvSpPr/>
          <p:nvPr/>
        </p:nvSpPr>
        <p:spPr>
          <a:xfrm>
            <a:off x="8142386" y="4117646"/>
            <a:ext cx="1940378" cy="997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 Preparation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BA8DF4B-6C76-6149-AAFF-DA6407169540}"/>
              </a:ext>
            </a:extLst>
          </p:cNvPr>
          <p:cNvGrpSpPr/>
          <p:nvPr/>
        </p:nvGrpSpPr>
        <p:grpSpPr>
          <a:xfrm>
            <a:off x="2142956" y="4112563"/>
            <a:ext cx="1950836" cy="990600"/>
            <a:chOff x="893853" y="1284270"/>
            <a:chExt cx="7315200" cy="540420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12F0519-AAEB-2843-B447-B2533CBD3526}"/>
                </a:ext>
              </a:extLst>
            </p:cNvPr>
            <p:cNvSpPr/>
            <p:nvPr/>
          </p:nvSpPr>
          <p:spPr>
            <a:xfrm>
              <a:off x="893853" y="1284270"/>
              <a:ext cx="7315200" cy="5404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36557C-EEBD-2049-98B8-2E0BBFB73533}"/>
                </a:ext>
              </a:extLst>
            </p:cNvPr>
            <p:cNvSpPr/>
            <p:nvPr/>
          </p:nvSpPr>
          <p:spPr>
            <a:xfrm>
              <a:off x="1013786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5A7F44-4A6B-9040-AADC-782C906E66CC}"/>
                </a:ext>
              </a:extLst>
            </p:cNvPr>
            <p:cNvSpPr/>
            <p:nvPr/>
          </p:nvSpPr>
          <p:spPr>
            <a:xfrm>
              <a:off x="2450820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D26AF3-7450-8C4B-8B0F-BF38274D4C8B}"/>
                </a:ext>
              </a:extLst>
            </p:cNvPr>
            <p:cNvSpPr/>
            <p:nvPr/>
          </p:nvSpPr>
          <p:spPr>
            <a:xfrm>
              <a:off x="6775401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8BD6C9-04F5-614C-BF55-6D1BF0623C90}"/>
                </a:ext>
              </a:extLst>
            </p:cNvPr>
            <p:cNvSpPr/>
            <p:nvPr/>
          </p:nvSpPr>
          <p:spPr>
            <a:xfrm>
              <a:off x="532488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617FE16-2CE7-AB4D-ABD8-3BEBB45AFC1E}"/>
                </a:ext>
              </a:extLst>
            </p:cNvPr>
            <p:cNvSpPr/>
            <p:nvPr/>
          </p:nvSpPr>
          <p:spPr>
            <a:xfrm>
              <a:off x="1013786" y="213691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8631991-563B-CB4D-BA0D-864C9CA13512}"/>
                </a:ext>
              </a:extLst>
            </p:cNvPr>
            <p:cNvSpPr/>
            <p:nvPr/>
          </p:nvSpPr>
          <p:spPr>
            <a:xfrm>
              <a:off x="1013786" y="2788637"/>
              <a:ext cx="1295402" cy="533399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D63D6C-3E12-E04D-881C-BE869163E6DC}"/>
                </a:ext>
              </a:extLst>
            </p:cNvPr>
            <p:cNvSpPr/>
            <p:nvPr/>
          </p:nvSpPr>
          <p:spPr>
            <a:xfrm>
              <a:off x="1007159" y="474380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008939-111A-B741-9E62-74AB9C7D282A}"/>
                </a:ext>
              </a:extLst>
            </p:cNvPr>
            <p:cNvSpPr/>
            <p:nvPr/>
          </p:nvSpPr>
          <p:spPr>
            <a:xfrm>
              <a:off x="1013786" y="344035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BF19FC-CEBA-F44B-A5D6-8D5EEE834E00}"/>
                </a:ext>
              </a:extLst>
            </p:cNvPr>
            <p:cNvSpPr/>
            <p:nvPr/>
          </p:nvSpPr>
          <p:spPr>
            <a:xfrm>
              <a:off x="6789478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B3AB7-BF32-3545-BD10-53B955A1E6DD}"/>
                </a:ext>
              </a:extLst>
            </p:cNvPr>
            <p:cNvSpPr/>
            <p:nvPr/>
          </p:nvSpPr>
          <p:spPr>
            <a:xfrm>
              <a:off x="6794446" y="537070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9E6F06-C38C-7648-A6D4-814259FCD183}"/>
                </a:ext>
              </a:extLst>
            </p:cNvPr>
            <p:cNvSpPr/>
            <p:nvPr/>
          </p:nvSpPr>
          <p:spPr>
            <a:xfrm>
              <a:off x="6789478" y="60198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E6422D-43A1-AC4B-BB86-A7FDCEA0CE69}"/>
                </a:ext>
              </a:extLst>
            </p:cNvPr>
            <p:cNvSpPr/>
            <p:nvPr/>
          </p:nvSpPr>
          <p:spPr>
            <a:xfrm>
              <a:off x="2450820" y="213549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C5AF9-88D0-AF46-949F-331C9C3E54C9}"/>
                </a:ext>
              </a:extLst>
            </p:cNvPr>
            <p:cNvSpPr/>
            <p:nvPr/>
          </p:nvSpPr>
          <p:spPr>
            <a:xfrm>
              <a:off x="1007159" y="409207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708AB36-43FD-A24C-8F0B-CEC5F92F9A27}"/>
                </a:ext>
              </a:extLst>
            </p:cNvPr>
            <p:cNvSpPr/>
            <p:nvPr/>
          </p:nvSpPr>
          <p:spPr>
            <a:xfrm>
              <a:off x="5324888" y="21336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B2A6F4-485A-A945-B94D-A73A086E8608}"/>
                </a:ext>
              </a:extLst>
            </p:cNvPr>
            <p:cNvSpPr/>
            <p:nvPr/>
          </p:nvSpPr>
          <p:spPr>
            <a:xfrm>
              <a:off x="5324888" y="278200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788396-F0AE-934D-9D5A-A1719FFCB3D2}"/>
                </a:ext>
              </a:extLst>
            </p:cNvPr>
            <p:cNvSpPr/>
            <p:nvPr/>
          </p:nvSpPr>
          <p:spPr>
            <a:xfrm>
              <a:off x="5339795" y="343041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F1F39B0-60C5-F34C-9E53-2CDDA247FEB2}"/>
                </a:ext>
              </a:extLst>
            </p:cNvPr>
            <p:cNvSpPr/>
            <p:nvPr/>
          </p:nvSpPr>
          <p:spPr>
            <a:xfrm>
              <a:off x="5356770" y="472723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116285D-D167-B245-9E5F-0FDDCE24DC57}"/>
                </a:ext>
              </a:extLst>
            </p:cNvPr>
            <p:cNvSpPr/>
            <p:nvPr/>
          </p:nvSpPr>
          <p:spPr>
            <a:xfrm>
              <a:off x="6775401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E96CE69-299A-D541-B014-77008D12B32D}"/>
                </a:ext>
              </a:extLst>
            </p:cNvPr>
            <p:cNvSpPr/>
            <p:nvPr/>
          </p:nvSpPr>
          <p:spPr>
            <a:xfrm>
              <a:off x="6775401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1505647-0891-8947-88A6-BB446BED4006}"/>
                </a:ext>
              </a:extLst>
            </p:cNvPr>
            <p:cNvSpPr/>
            <p:nvPr/>
          </p:nvSpPr>
          <p:spPr>
            <a:xfrm>
              <a:off x="6794007" y="3427615"/>
              <a:ext cx="1295400" cy="55179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23B28F4-E09B-A245-89B8-EADC25B2E4A3}"/>
                </a:ext>
              </a:extLst>
            </p:cNvPr>
            <p:cNvSpPr/>
            <p:nvPr/>
          </p:nvSpPr>
          <p:spPr>
            <a:xfrm>
              <a:off x="5354286" y="53756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B3EF96-90E0-9047-8AF3-2B9DC4D4D95E}"/>
                </a:ext>
              </a:extLst>
            </p:cNvPr>
            <p:cNvSpPr/>
            <p:nvPr/>
          </p:nvSpPr>
          <p:spPr>
            <a:xfrm>
              <a:off x="997221" y="539552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A197F82-C47D-6742-9BC7-C202ED99D80A}"/>
                </a:ext>
              </a:extLst>
            </p:cNvPr>
            <p:cNvSpPr/>
            <p:nvPr/>
          </p:nvSpPr>
          <p:spPr>
            <a:xfrm>
              <a:off x="2454545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BA756F5-1967-6B4A-8578-8301810C05EE}"/>
                </a:ext>
              </a:extLst>
            </p:cNvPr>
            <p:cNvSpPr/>
            <p:nvPr/>
          </p:nvSpPr>
          <p:spPr>
            <a:xfrm>
              <a:off x="2450820" y="2785795"/>
              <a:ext cx="1295400" cy="543338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34D11D5-56A1-924B-A888-DFACCB68A32F}"/>
                </a:ext>
              </a:extLst>
            </p:cNvPr>
            <p:cNvSpPr/>
            <p:nvPr/>
          </p:nvSpPr>
          <p:spPr>
            <a:xfrm>
              <a:off x="2455789" y="344603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C55F96A-CC3B-E944-AD1C-3F4275D09819}"/>
                </a:ext>
              </a:extLst>
            </p:cNvPr>
            <p:cNvSpPr/>
            <p:nvPr/>
          </p:nvSpPr>
          <p:spPr>
            <a:xfrm>
              <a:off x="2449576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CBE7D5-CB0B-7545-BAC7-8098C039FC90}"/>
                </a:ext>
              </a:extLst>
            </p:cNvPr>
            <p:cNvSpPr/>
            <p:nvPr/>
          </p:nvSpPr>
          <p:spPr>
            <a:xfrm>
              <a:off x="5354286" y="602405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FA1F2C8-0665-6146-92CB-12E506D6BFA7}"/>
                </a:ext>
              </a:extLst>
            </p:cNvPr>
            <p:cNvSpPr/>
            <p:nvPr/>
          </p:nvSpPr>
          <p:spPr>
            <a:xfrm>
              <a:off x="2449576" y="539694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8510008-A9C7-CB49-8E2A-0AFC482AE6BB}"/>
                </a:ext>
              </a:extLst>
            </p:cNvPr>
            <p:cNvSpPr/>
            <p:nvPr/>
          </p:nvSpPr>
          <p:spPr>
            <a:xfrm>
              <a:off x="997221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7FA0D67-A2DD-8A4B-A1D9-4776A8260BE2}"/>
                </a:ext>
              </a:extLst>
            </p:cNvPr>
            <p:cNvSpPr/>
            <p:nvPr/>
          </p:nvSpPr>
          <p:spPr>
            <a:xfrm>
              <a:off x="2457029" y="47466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C3A11B-10AC-E24C-B558-8D8F01AB7EF5}"/>
                </a:ext>
              </a:extLst>
            </p:cNvPr>
            <p:cNvSpPr/>
            <p:nvPr/>
          </p:nvSpPr>
          <p:spPr>
            <a:xfrm>
              <a:off x="6785339" y="40902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A7B361-5EB3-4646-A55D-A520A0EC8C19}"/>
                </a:ext>
              </a:extLst>
            </p:cNvPr>
            <p:cNvSpPr/>
            <p:nvPr/>
          </p:nvSpPr>
          <p:spPr>
            <a:xfrm>
              <a:off x="388991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05765F-6699-C244-8312-5E18DEDBBE50}"/>
                </a:ext>
              </a:extLst>
            </p:cNvPr>
            <p:cNvSpPr/>
            <p:nvPr/>
          </p:nvSpPr>
          <p:spPr>
            <a:xfrm>
              <a:off x="3889918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F71A93-0306-784F-95B8-0C058B596C1C}"/>
                </a:ext>
              </a:extLst>
            </p:cNvPr>
            <p:cNvSpPr/>
            <p:nvPr/>
          </p:nvSpPr>
          <p:spPr>
            <a:xfrm>
              <a:off x="3889918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97A261-AA07-CC4F-8AAA-4D296F0A51D7}"/>
                </a:ext>
              </a:extLst>
            </p:cNvPr>
            <p:cNvSpPr/>
            <p:nvPr/>
          </p:nvSpPr>
          <p:spPr>
            <a:xfrm>
              <a:off x="3905222" y="603805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B30FB03-A14A-934B-BF61-8B7F3B6BC8F4}"/>
                </a:ext>
              </a:extLst>
            </p:cNvPr>
            <p:cNvSpPr/>
            <p:nvPr/>
          </p:nvSpPr>
          <p:spPr>
            <a:xfrm>
              <a:off x="3892843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56DF950-9768-9947-9CA9-47BA7F50680D}"/>
                </a:ext>
              </a:extLst>
            </p:cNvPr>
            <p:cNvSpPr/>
            <p:nvPr/>
          </p:nvSpPr>
          <p:spPr>
            <a:xfrm>
              <a:off x="3894873" y="539894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687111F-CAD3-5843-877F-3CBB7D5B41D1}"/>
                </a:ext>
              </a:extLst>
            </p:cNvPr>
            <p:cNvSpPr/>
            <p:nvPr/>
          </p:nvSpPr>
          <p:spPr>
            <a:xfrm>
              <a:off x="3896767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BC58769-42F7-6840-9C55-5EC62460C4DE}"/>
                </a:ext>
              </a:extLst>
            </p:cNvPr>
            <p:cNvSpPr/>
            <p:nvPr/>
          </p:nvSpPr>
          <p:spPr>
            <a:xfrm>
              <a:off x="3894873" y="343681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5531CF-4225-7043-9E83-28E0FC9BE9BB}"/>
                </a:ext>
              </a:extLst>
            </p:cNvPr>
            <p:cNvSpPr/>
            <p:nvPr/>
          </p:nvSpPr>
          <p:spPr>
            <a:xfrm>
              <a:off x="5349318" y="407882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A66D06-87C3-EC4B-821D-4CD8B3576E8A}"/>
                </a:ext>
              </a:extLst>
            </p:cNvPr>
            <p:cNvCxnSpPr/>
            <p:nvPr/>
          </p:nvCxnSpPr>
          <p:spPr>
            <a:xfrm>
              <a:off x="2382748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00CB570-0FA9-D443-BEE5-C6261631012F}"/>
                </a:ext>
              </a:extLst>
            </p:cNvPr>
            <p:cNvCxnSpPr/>
            <p:nvPr/>
          </p:nvCxnSpPr>
          <p:spPr>
            <a:xfrm>
              <a:off x="3823095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6354A1D-9169-1948-B11C-C6F30FCAAF9B}"/>
                </a:ext>
              </a:extLst>
            </p:cNvPr>
            <p:cNvCxnSpPr/>
            <p:nvPr/>
          </p:nvCxnSpPr>
          <p:spPr>
            <a:xfrm>
              <a:off x="5262168" y="1381778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6BDC5F-0472-6741-963A-96A70F9B777D}"/>
                </a:ext>
              </a:extLst>
            </p:cNvPr>
            <p:cNvCxnSpPr/>
            <p:nvPr/>
          </p:nvCxnSpPr>
          <p:spPr>
            <a:xfrm>
              <a:off x="6698147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BAE5EF7-AAE5-2E47-88EF-DF21827E55B8}"/>
                </a:ext>
              </a:extLst>
            </p:cNvPr>
            <p:cNvCxnSpPr/>
            <p:nvPr/>
          </p:nvCxnSpPr>
          <p:spPr>
            <a:xfrm>
              <a:off x="1013786" y="1981200"/>
              <a:ext cx="7078319" cy="0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5B436B2-0252-E44E-8D53-DA51E6095CFF}"/>
              </a:ext>
            </a:extLst>
          </p:cNvPr>
          <p:cNvSpPr txBox="1"/>
          <p:nvPr/>
        </p:nvSpPr>
        <p:spPr>
          <a:xfrm>
            <a:off x="2460411" y="4175160"/>
            <a:ext cx="1326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Holistic</a:t>
            </a:r>
          </a:p>
          <a:p>
            <a:pPr algn="ctr"/>
            <a:r>
              <a:rPr lang="en-US" dirty="0"/>
              <a:t>Education</a:t>
            </a:r>
          </a:p>
          <a:p>
            <a:pPr algn="ctr"/>
            <a:r>
              <a:rPr lang="en-US" dirty="0"/>
              <a:t>(Big Picture)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8AD46D3-B8F0-2E47-8FE1-A87473C5F6AC}"/>
              </a:ext>
            </a:extLst>
          </p:cNvPr>
          <p:cNvCxnSpPr>
            <a:cxnSpLocks/>
            <a:stCxn id="8" idx="2"/>
            <a:endCxn id="90" idx="0"/>
          </p:cNvCxnSpPr>
          <p:nvPr/>
        </p:nvCxnSpPr>
        <p:spPr>
          <a:xfrm flipH="1">
            <a:off x="3114685" y="3774375"/>
            <a:ext cx="3690" cy="3542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710EFF8-E248-0240-AFB5-687238FB3752}"/>
              </a:ext>
            </a:extLst>
          </p:cNvPr>
          <p:cNvCxnSpPr>
            <a:cxnSpLocks/>
            <a:stCxn id="93" idx="2"/>
            <a:endCxn id="31" idx="0"/>
          </p:cNvCxnSpPr>
          <p:nvPr/>
        </p:nvCxnSpPr>
        <p:spPr>
          <a:xfrm flipH="1">
            <a:off x="3118374" y="5081717"/>
            <a:ext cx="392" cy="29930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8AB5B79-C15D-B445-93D3-6A9AAA5745B1}"/>
              </a:ext>
            </a:extLst>
          </p:cNvPr>
          <p:cNvCxnSpPr>
            <a:cxnSpLocks/>
            <a:stCxn id="11" idx="2"/>
            <a:endCxn id="42" idx="0"/>
          </p:cNvCxnSpPr>
          <p:nvPr/>
        </p:nvCxnSpPr>
        <p:spPr>
          <a:xfrm>
            <a:off x="4827158" y="5103162"/>
            <a:ext cx="7343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D1628D3-2A56-2947-B97E-CF469560D626}"/>
              </a:ext>
            </a:extLst>
          </p:cNvPr>
          <p:cNvCxnSpPr>
            <a:cxnSpLocks/>
            <a:stCxn id="12" idx="2"/>
            <a:endCxn id="43" idx="0"/>
          </p:cNvCxnSpPr>
          <p:nvPr/>
        </p:nvCxnSpPr>
        <p:spPr>
          <a:xfrm>
            <a:off x="6122785" y="5108535"/>
            <a:ext cx="0" cy="2724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1687A22-9389-884C-86FD-743821F444C4}"/>
              </a:ext>
            </a:extLst>
          </p:cNvPr>
          <p:cNvCxnSpPr>
            <a:cxnSpLocks/>
            <a:stCxn id="13" idx="2"/>
            <a:endCxn id="44" idx="0"/>
          </p:cNvCxnSpPr>
          <p:nvPr/>
        </p:nvCxnSpPr>
        <p:spPr>
          <a:xfrm flipH="1">
            <a:off x="7406152" y="5112555"/>
            <a:ext cx="2802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299B10B-54D8-1B41-B4B7-29D9B47B905B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9112575" y="5114672"/>
            <a:ext cx="0" cy="2569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C8928B1-11C7-9C48-889E-37C10DF7982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6598755" y="3311756"/>
            <a:ext cx="332148" cy="128825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5A86DEC9-FBD5-D548-A4FC-0A4AA1D8C679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5312557" y="3304414"/>
            <a:ext cx="322755" cy="129355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F3319FB9-654B-6F44-AB96-AED1E9B562C8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5957680" y="3952835"/>
            <a:ext cx="328128" cy="208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>
            <a:extLst>
              <a:ext uri="{FF2B5EF4-FFF2-40B4-BE49-F238E27FC236}">
                <a16:creationId xmlns:a16="http://schemas.microsoft.com/office/drawing/2014/main" id="{3FAE9D10-B559-9947-BB11-2122BA30CB9D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 rot="5400000">
            <a:off x="8950019" y="3955089"/>
            <a:ext cx="325114" cy="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30DEB05-55F8-894D-BD4B-42F67903E2E6}"/>
              </a:ext>
            </a:extLst>
          </p:cNvPr>
          <p:cNvCxnSpPr/>
          <p:nvPr/>
        </p:nvCxnSpPr>
        <p:spPr>
          <a:xfrm>
            <a:off x="4205555" y="2799207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F83AA22-5B7F-AE40-B6D2-56CE421C003D}"/>
              </a:ext>
            </a:extLst>
          </p:cNvPr>
          <p:cNvCxnSpPr/>
          <p:nvPr/>
        </p:nvCxnSpPr>
        <p:spPr>
          <a:xfrm>
            <a:off x="8046378" y="2817523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Stored Data 154">
            <a:extLst>
              <a:ext uri="{FF2B5EF4-FFF2-40B4-BE49-F238E27FC236}">
                <a16:creationId xmlns:a16="http://schemas.microsoft.com/office/drawing/2014/main" id="{CDCB7B23-96C3-F647-BA3E-1BF76AF1E552}"/>
              </a:ext>
            </a:extLst>
          </p:cNvPr>
          <p:cNvSpPr/>
          <p:nvPr/>
        </p:nvSpPr>
        <p:spPr>
          <a:xfrm flipH="1">
            <a:off x="5823566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Educate</a:t>
            </a:r>
            <a:endParaRPr lang="en-US" b="1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6" name="Stored Data 155">
            <a:extLst>
              <a:ext uri="{FF2B5EF4-FFF2-40B4-BE49-F238E27FC236}">
                <a16:creationId xmlns:a16="http://schemas.microsoft.com/office/drawing/2014/main" id="{E2725557-1998-904E-981D-25338FF9279F}"/>
              </a:ext>
            </a:extLst>
          </p:cNvPr>
          <p:cNvSpPr/>
          <p:nvPr/>
        </p:nvSpPr>
        <p:spPr>
          <a:xfrm flipH="1">
            <a:off x="2918101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148B548-771A-3B4F-9390-DAF2F44E8644}"/>
              </a:ext>
            </a:extLst>
          </p:cNvPr>
          <p:cNvSpPr txBox="1"/>
          <p:nvPr/>
        </p:nvSpPr>
        <p:spPr>
          <a:xfrm>
            <a:off x="3600169" y="1330413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Where do you stand?</a:t>
            </a:r>
          </a:p>
          <a:p>
            <a:pPr algn="ctr"/>
            <a:r>
              <a:rPr lang="en-US" sz="1600" dirty="0"/>
              <a:t>- Where are you going?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8C65B68-C151-9849-9E6B-0D03C790F694}"/>
              </a:ext>
            </a:extLst>
          </p:cNvPr>
          <p:cNvSpPr txBox="1"/>
          <p:nvPr/>
        </p:nvSpPr>
        <p:spPr>
          <a:xfrm>
            <a:off x="6357117" y="1332204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E025EB-DAA6-AD46-9071-9B0A0829C7EA}"/>
              </a:ext>
            </a:extLst>
          </p:cNvPr>
          <p:cNvSpPr txBox="1"/>
          <p:nvPr/>
        </p:nvSpPr>
        <p:spPr>
          <a:xfrm>
            <a:off x="2157533" y="2496051"/>
            <a:ext cx="19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4-6 hour Workshop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EE2EA3B-C607-4144-A967-CBCBB90E49FA}"/>
              </a:ext>
            </a:extLst>
          </p:cNvPr>
          <p:cNvSpPr txBox="1"/>
          <p:nvPr/>
        </p:nvSpPr>
        <p:spPr>
          <a:xfrm>
            <a:off x="5255574" y="2481131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hour Workshop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E5A0A0F-9FC0-B24D-806A-91EAC2081442}"/>
              </a:ext>
            </a:extLst>
          </p:cNvPr>
          <p:cNvSpPr txBox="1"/>
          <p:nvPr/>
        </p:nvSpPr>
        <p:spPr>
          <a:xfrm>
            <a:off x="8220053" y="2466212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hour Workshop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A0C8BEE-F61C-DD49-854F-2275AE8DECDA}"/>
              </a:ext>
            </a:extLst>
          </p:cNvPr>
          <p:cNvSpPr/>
          <p:nvPr/>
        </p:nvSpPr>
        <p:spPr>
          <a:xfrm>
            <a:off x="8142386" y="5381019"/>
            <a:ext cx="1940378" cy="990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FlightPlan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Engage/Execute</a:t>
            </a:r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E5EBFE7D-6E9E-664D-BFE6-E7030A875681}"/>
              </a:ext>
            </a:extLst>
          </p:cNvPr>
          <p:cNvSpPr/>
          <p:nvPr/>
        </p:nvSpPr>
        <p:spPr>
          <a:xfrm>
            <a:off x="6166166" y="935354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42621C-A91B-F44B-B31B-D9A2AD669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03" y="467557"/>
            <a:ext cx="1030194" cy="1030194"/>
          </a:xfrm>
          <a:prstGeom prst="rect">
            <a:avLst/>
          </a:prstGeom>
        </p:spPr>
      </p:pic>
      <p:sp>
        <p:nvSpPr>
          <p:cNvPr id="108" name="Right Arrow 107">
            <a:extLst>
              <a:ext uri="{FF2B5EF4-FFF2-40B4-BE49-F238E27FC236}">
                <a16:creationId xmlns:a16="http://schemas.microsoft.com/office/drawing/2014/main" id="{A90BBF19-A4FA-4E47-A6C9-9675B760B7FE}"/>
              </a:ext>
            </a:extLst>
          </p:cNvPr>
          <p:cNvSpPr/>
          <p:nvPr/>
        </p:nvSpPr>
        <p:spPr>
          <a:xfrm>
            <a:off x="4545077" y="3311735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5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71FB-DD4D-6A4A-A11E-B4992B06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Or Go Where?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64DFF-281B-5241-9E20-EDF00DDAA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local homes, what do you get for the money?</a:t>
            </a:r>
          </a:p>
          <a:p>
            <a:r>
              <a:rPr lang="en-US" dirty="0"/>
              <a:t>Retirement Living Communities</a:t>
            </a:r>
          </a:p>
          <a:p>
            <a:pPr lvl="1"/>
            <a:r>
              <a:rPr lang="en-US" dirty="0"/>
              <a:t>Active independent communities like the villages</a:t>
            </a:r>
          </a:p>
          <a:p>
            <a:pPr lvl="1"/>
            <a:r>
              <a:rPr lang="en-US" dirty="0"/>
              <a:t>Continuing Care Retirement Communities CCRC’s</a:t>
            </a:r>
          </a:p>
          <a:p>
            <a:pPr lvl="2"/>
            <a:r>
              <a:rPr lang="en-US" dirty="0"/>
              <a:t>Myths of Retirement Living: costs, rules, and perceptions</a:t>
            </a:r>
          </a:p>
          <a:p>
            <a:r>
              <a:rPr lang="en-US" dirty="0"/>
              <a:t>Relocating out of the area taking into account: Weather, health care, transportation, culture, costs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EF07E-F59C-8C41-BA50-B9484EF630BC}"/>
              </a:ext>
            </a:extLst>
          </p:cNvPr>
          <p:cNvSpPr/>
          <p:nvPr/>
        </p:nvSpPr>
        <p:spPr>
          <a:xfrm>
            <a:off x="4380250" y="5477005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Local 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CEEF7-DAE1-9648-939F-2B491C13581B}"/>
              </a:ext>
            </a:extLst>
          </p:cNvPr>
          <p:cNvSpPr/>
          <p:nvPr/>
        </p:nvSpPr>
        <p:spPr>
          <a:xfrm>
            <a:off x="5557930" y="5482378"/>
            <a:ext cx="130270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Retirement Living Community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0AAD8B-AB61-9544-BB1D-48714EA8F517}"/>
              </a:ext>
            </a:extLst>
          </p:cNvPr>
          <p:cNvSpPr/>
          <p:nvPr/>
        </p:nvSpPr>
        <p:spPr>
          <a:xfrm>
            <a:off x="6962051" y="5486398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Relocate out of the Area</a:t>
            </a:r>
          </a:p>
        </p:txBody>
      </p:sp>
    </p:spTree>
    <p:extLst>
      <p:ext uri="{BB962C8B-B14F-4D97-AF65-F5344CB8AC3E}">
        <p14:creationId xmlns:p14="http://schemas.microsoft.com/office/powerpoint/2010/main" val="3290909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909A1B-5555-794D-A516-D29E8FBFD48A}"/>
              </a:ext>
            </a:extLst>
          </p:cNvPr>
          <p:cNvSpPr/>
          <p:nvPr/>
        </p:nvSpPr>
        <p:spPr>
          <a:xfrm>
            <a:off x="4293753" y="4112562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Local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50225-CEA9-E546-9917-FD700E480E74}"/>
              </a:ext>
            </a:extLst>
          </p:cNvPr>
          <p:cNvSpPr/>
          <p:nvPr/>
        </p:nvSpPr>
        <p:spPr>
          <a:xfrm>
            <a:off x="5471433" y="4117935"/>
            <a:ext cx="130270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Retirement Living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57B324-962E-CB4E-919A-3E4FE270AD38}"/>
              </a:ext>
            </a:extLst>
          </p:cNvPr>
          <p:cNvSpPr/>
          <p:nvPr/>
        </p:nvSpPr>
        <p:spPr>
          <a:xfrm>
            <a:off x="6875554" y="4121955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Relocate out of the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3E7E9-E69A-F845-85F8-C2813F9BD1C1}"/>
              </a:ext>
            </a:extLst>
          </p:cNvPr>
          <p:cNvSpPr/>
          <p:nvPr/>
        </p:nvSpPr>
        <p:spPr>
          <a:xfrm>
            <a:off x="4293403" y="2799207"/>
            <a:ext cx="3654602" cy="990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AA9ECF-0105-2F4F-90B3-CFEF970D6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4669" b="20063"/>
          <a:stretch/>
        </p:blipFill>
        <p:spPr>
          <a:xfrm>
            <a:off x="5127127" y="2803770"/>
            <a:ext cx="1950836" cy="99417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DEDF172-49F7-F24D-8F1C-A4F846C3BF6F}"/>
              </a:ext>
            </a:extLst>
          </p:cNvPr>
          <p:cNvGrpSpPr/>
          <p:nvPr/>
        </p:nvGrpSpPr>
        <p:grpSpPr>
          <a:xfrm>
            <a:off x="2148185" y="2780202"/>
            <a:ext cx="1950836" cy="1028619"/>
            <a:chOff x="624185" y="2720563"/>
            <a:chExt cx="1950836" cy="1028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238774-CEC0-BC41-86C0-9497D4343CE6}"/>
                </a:ext>
              </a:extLst>
            </p:cNvPr>
            <p:cNvSpPr/>
            <p:nvPr/>
          </p:nvSpPr>
          <p:spPr>
            <a:xfrm>
              <a:off x="624185" y="2755010"/>
              <a:ext cx="1950836" cy="99417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E02781-5858-5743-BFEB-8F866DBCD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25" y="2720563"/>
              <a:ext cx="1826899" cy="99417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9EEBA7-F305-BB43-A165-00A06BB04CE5}"/>
              </a:ext>
            </a:extLst>
          </p:cNvPr>
          <p:cNvSpPr/>
          <p:nvPr/>
        </p:nvSpPr>
        <p:spPr>
          <a:xfrm>
            <a:off x="2142956" y="5381019"/>
            <a:ext cx="1950836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Homeowner Analysis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3C11C0-CF73-B54E-909B-541056295F8E}"/>
              </a:ext>
            </a:extLst>
          </p:cNvPr>
          <p:cNvGrpSpPr/>
          <p:nvPr/>
        </p:nvGrpSpPr>
        <p:grpSpPr>
          <a:xfrm>
            <a:off x="8142387" y="2801927"/>
            <a:ext cx="1940378" cy="990600"/>
            <a:chOff x="6618387" y="2742293"/>
            <a:chExt cx="1940378" cy="990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9E420C-D6C3-BB44-BF83-A2AEAF0872D1}"/>
                </a:ext>
              </a:extLst>
            </p:cNvPr>
            <p:cNvSpPr/>
            <p:nvPr/>
          </p:nvSpPr>
          <p:spPr>
            <a:xfrm>
              <a:off x="6618387" y="2742293"/>
              <a:ext cx="1940378" cy="9906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B953DF-7D23-4746-9F73-2B50270F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05" y="2840157"/>
              <a:ext cx="1867741" cy="789432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6192C-522B-2B42-8DBC-EAA155A80D25}"/>
              </a:ext>
            </a:extLst>
          </p:cNvPr>
          <p:cNvSpPr/>
          <p:nvPr/>
        </p:nvSpPr>
        <p:spPr>
          <a:xfrm>
            <a:off x="4304663" y="5371626"/>
            <a:ext cx="1059675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Buyer’s Agent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2E5094-2919-8E4C-98A1-0A05EF360AFB}"/>
              </a:ext>
            </a:extLst>
          </p:cNvPr>
          <p:cNvSpPr/>
          <p:nvPr/>
        </p:nvSpPr>
        <p:spPr>
          <a:xfrm>
            <a:off x="5471438" y="5381019"/>
            <a:ext cx="1302703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</a:rPr>
              <a:t>Community Introduction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FC6B1C-50A2-454D-990F-BDF060A44DBD}"/>
              </a:ext>
            </a:extLst>
          </p:cNvPr>
          <p:cNvSpPr/>
          <p:nvPr/>
        </p:nvSpPr>
        <p:spPr>
          <a:xfrm>
            <a:off x="6872752" y="5381019"/>
            <a:ext cx="1066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Realtor Referral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0BF004-0FDE-734A-A2D1-56F38C9CBFD1}"/>
              </a:ext>
            </a:extLst>
          </p:cNvPr>
          <p:cNvSpPr/>
          <p:nvPr/>
        </p:nvSpPr>
        <p:spPr>
          <a:xfrm>
            <a:off x="8142386" y="4117646"/>
            <a:ext cx="1940378" cy="997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 Preparation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3BE812-F104-1948-AD2C-E7C52BEDFCC8}"/>
              </a:ext>
            </a:extLst>
          </p:cNvPr>
          <p:cNvSpPr/>
          <p:nvPr/>
        </p:nvSpPr>
        <p:spPr>
          <a:xfrm>
            <a:off x="8142386" y="5371626"/>
            <a:ext cx="1940378" cy="990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FlightPlan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Engage/Execute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BA8DF4B-6C76-6149-AAFF-DA6407169540}"/>
              </a:ext>
            </a:extLst>
          </p:cNvPr>
          <p:cNvGrpSpPr/>
          <p:nvPr/>
        </p:nvGrpSpPr>
        <p:grpSpPr>
          <a:xfrm>
            <a:off x="2142956" y="4112563"/>
            <a:ext cx="1950836" cy="990600"/>
            <a:chOff x="893853" y="1284270"/>
            <a:chExt cx="7315200" cy="540420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12F0519-AAEB-2843-B447-B2533CBD3526}"/>
                </a:ext>
              </a:extLst>
            </p:cNvPr>
            <p:cNvSpPr/>
            <p:nvPr/>
          </p:nvSpPr>
          <p:spPr>
            <a:xfrm>
              <a:off x="893853" y="1284270"/>
              <a:ext cx="7315200" cy="5404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36557C-EEBD-2049-98B8-2E0BBFB73533}"/>
                </a:ext>
              </a:extLst>
            </p:cNvPr>
            <p:cNvSpPr/>
            <p:nvPr/>
          </p:nvSpPr>
          <p:spPr>
            <a:xfrm>
              <a:off x="1013786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5A7F44-4A6B-9040-AADC-782C906E66CC}"/>
                </a:ext>
              </a:extLst>
            </p:cNvPr>
            <p:cNvSpPr/>
            <p:nvPr/>
          </p:nvSpPr>
          <p:spPr>
            <a:xfrm>
              <a:off x="2450820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D26AF3-7450-8C4B-8B0F-BF38274D4C8B}"/>
                </a:ext>
              </a:extLst>
            </p:cNvPr>
            <p:cNvSpPr/>
            <p:nvPr/>
          </p:nvSpPr>
          <p:spPr>
            <a:xfrm>
              <a:off x="6775401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8BD6C9-04F5-614C-BF55-6D1BF0623C90}"/>
                </a:ext>
              </a:extLst>
            </p:cNvPr>
            <p:cNvSpPr/>
            <p:nvPr/>
          </p:nvSpPr>
          <p:spPr>
            <a:xfrm>
              <a:off x="532488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617FE16-2CE7-AB4D-ABD8-3BEBB45AFC1E}"/>
                </a:ext>
              </a:extLst>
            </p:cNvPr>
            <p:cNvSpPr/>
            <p:nvPr/>
          </p:nvSpPr>
          <p:spPr>
            <a:xfrm>
              <a:off x="1013786" y="213691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8631991-563B-CB4D-BA0D-864C9CA13512}"/>
                </a:ext>
              </a:extLst>
            </p:cNvPr>
            <p:cNvSpPr/>
            <p:nvPr/>
          </p:nvSpPr>
          <p:spPr>
            <a:xfrm>
              <a:off x="1013786" y="2788637"/>
              <a:ext cx="1295402" cy="533399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D63D6C-3E12-E04D-881C-BE869163E6DC}"/>
                </a:ext>
              </a:extLst>
            </p:cNvPr>
            <p:cNvSpPr/>
            <p:nvPr/>
          </p:nvSpPr>
          <p:spPr>
            <a:xfrm>
              <a:off x="1007159" y="474380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008939-111A-B741-9E62-74AB9C7D282A}"/>
                </a:ext>
              </a:extLst>
            </p:cNvPr>
            <p:cNvSpPr/>
            <p:nvPr/>
          </p:nvSpPr>
          <p:spPr>
            <a:xfrm>
              <a:off x="1013786" y="344035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BF19FC-CEBA-F44B-A5D6-8D5EEE834E00}"/>
                </a:ext>
              </a:extLst>
            </p:cNvPr>
            <p:cNvSpPr/>
            <p:nvPr/>
          </p:nvSpPr>
          <p:spPr>
            <a:xfrm>
              <a:off x="6789478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B3AB7-BF32-3545-BD10-53B955A1E6DD}"/>
                </a:ext>
              </a:extLst>
            </p:cNvPr>
            <p:cNvSpPr/>
            <p:nvPr/>
          </p:nvSpPr>
          <p:spPr>
            <a:xfrm>
              <a:off x="6794446" y="537070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9E6F06-C38C-7648-A6D4-814259FCD183}"/>
                </a:ext>
              </a:extLst>
            </p:cNvPr>
            <p:cNvSpPr/>
            <p:nvPr/>
          </p:nvSpPr>
          <p:spPr>
            <a:xfrm>
              <a:off x="6789478" y="60198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E6422D-43A1-AC4B-BB86-A7FDCEA0CE69}"/>
                </a:ext>
              </a:extLst>
            </p:cNvPr>
            <p:cNvSpPr/>
            <p:nvPr/>
          </p:nvSpPr>
          <p:spPr>
            <a:xfrm>
              <a:off x="2450820" y="213549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C5AF9-88D0-AF46-949F-331C9C3E54C9}"/>
                </a:ext>
              </a:extLst>
            </p:cNvPr>
            <p:cNvSpPr/>
            <p:nvPr/>
          </p:nvSpPr>
          <p:spPr>
            <a:xfrm>
              <a:off x="1007159" y="409207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708AB36-43FD-A24C-8F0B-CEC5F92F9A27}"/>
                </a:ext>
              </a:extLst>
            </p:cNvPr>
            <p:cNvSpPr/>
            <p:nvPr/>
          </p:nvSpPr>
          <p:spPr>
            <a:xfrm>
              <a:off x="5324888" y="213360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B2A6F4-485A-A945-B94D-A73A086E8608}"/>
                </a:ext>
              </a:extLst>
            </p:cNvPr>
            <p:cNvSpPr/>
            <p:nvPr/>
          </p:nvSpPr>
          <p:spPr>
            <a:xfrm>
              <a:off x="5324888" y="278200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788396-F0AE-934D-9D5A-A1719FFCB3D2}"/>
                </a:ext>
              </a:extLst>
            </p:cNvPr>
            <p:cNvSpPr/>
            <p:nvPr/>
          </p:nvSpPr>
          <p:spPr>
            <a:xfrm>
              <a:off x="5339795" y="343041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F1F39B0-60C5-F34C-9E53-2CDDA247FEB2}"/>
                </a:ext>
              </a:extLst>
            </p:cNvPr>
            <p:cNvSpPr/>
            <p:nvPr/>
          </p:nvSpPr>
          <p:spPr>
            <a:xfrm>
              <a:off x="5356770" y="472723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116285D-D167-B245-9E5F-0FDDCE24DC57}"/>
                </a:ext>
              </a:extLst>
            </p:cNvPr>
            <p:cNvSpPr/>
            <p:nvPr/>
          </p:nvSpPr>
          <p:spPr>
            <a:xfrm>
              <a:off x="6775401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E96CE69-299A-D541-B014-77008D12B32D}"/>
                </a:ext>
              </a:extLst>
            </p:cNvPr>
            <p:cNvSpPr/>
            <p:nvPr/>
          </p:nvSpPr>
          <p:spPr>
            <a:xfrm>
              <a:off x="6775401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1505647-0891-8947-88A6-BB446BED4006}"/>
                </a:ext>
              </a:extLst>
            </p:cNvPr>
            <p:cNvSpPr/>
            <p:nvPr/>
          </p:nvSpPr>
          <p:spPr>
            <a:xfrm>
              <a:off x="6794007" y="3427615"/>
              <a:ext cx="1295400" cy="55179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23B28F4-E09B-A245-89B8-EADC25B2E4A3}"/>
                </a:ext>
              </a:extLst>
            </p:cNvPr>
            <p:cNvSpPr/>
            <p:nvPr/>
          </p:nvSpPr>
          <p:spPr>
            <a:xfrm>
              <a:off x="5354286" y="53756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FB3EF96-90E0-9047-8AF3-2B9DC4D4D95E}"/>
                </a:ext>
              </a:extLst>
            </p:cNvPr>
            <p:cNvSpPr/>
            <p:nvPr/>
          </p:nvSpPr>
          <p:spPr>
            <a:xfrm>
              <a:off x="997221" y="5395523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A197F82-C47D-6742-9BC7-C202ED99D80A}"/>
                </a:ext>
              </a:extLst>
            </p:cNvPr>
            <p:cNvSpPr/>
            <p:nvPr/>
          </p:nvSpPr>
          <p:spPr>
            <a:xfrm>
              <a:off x="2454545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BA756F5-1967-6B4A-8578-8301810C05EE}"/>
                </a:ext>
              </a:extLst>
            </p:cNvPr>
            <p:cNvSpPr/>
            <p:nvPr/>
          </p:nvSpPr>
          <p:spPr>
            <a:xfrm>
              <a:off x="2450820" y="2785795"/>
              <a:ext cx="1295400" cy="543338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34D11D5-56A1-924B-A888-DFACCB68A32F}"/>
                </a:ext>
              </a:extLst>
            </p:cNvPr>
            <p:cNvSpPr/>
            <p:nvPr/>
          </p:nvSpPr>
          <p:spPr>
            <a:xfrm>
              <a:off x="2455789" y="344603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C55F96A-CC3B-E944-AD1C-3F4275D09819}"/>
                </a:ext>
              </a:extLst>
            </p:cNvPr>
            <p:cNvSpPr/>
            <p:nvPr/>
          </p:nvSpPr>
          <p:spPr>
            <a:xfrm>
              <a:off x="2449576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CBE7D5-CB0B-7545-BAC7-8098C039FC90}"/>
                </a:ext>
              </a:extLst>
            </p:cNvPr>
            <p:cNvSpPr/>
            <p:nvPr/>
          </p:nvSpPr>
          <p:spPr>
            <a:xfrm>
              <a:off x="5354286" y="602405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FA1F2C8-0665-6146-92CB-12E506D6BFA7}"/>
                </a:ext>
              </a:extLst>
            </p:cNvPr>
            <p:cNvSpPr/>
            <p:nvPr/>
          </p:nvSpPr>
          <p:spPr>
            <a:xfrm>
              <a:off x="2449576" y="539694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8510008-A9C7-CB49-8E2A-0AFC482AE6BB}"/>
                </a:ext>
              </a:extLst>
            </p:cNvPr>
            <p:cNvSpPr/>
            <p:nvPr/>
          </p:nvSpPr>
          <p:spPr>
            <a:xfrm>
              <a:off x="997221" y="6047245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7FA0D67-A2DD-8A4B-A1D9-4776A8260BE2}"/>
                </a:ext>
              </a:extLst>
            </p:cNvPr>
            <p:cNvSpPr/>
            <p:nvPr/>
          </p:nvSpPr>
          <p:spPr>
            <a:xfrm>
              <a:off x="2457029" y="47466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C3A11B-10AC-E24C-B558-8D8F01AB7EF5}"/>
                </a:ext>
              </a:extLst>
            </p:cNvPr>
            <p:cNvSpPr/>
            <p:nvPr/>
          </p:nvSpPr>
          <p:spPr>
            <a:xfrm>
              <a:off x="6785339" y="4090239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A7B361-5EB3-4646-A55D-A520A0EC8C19}"/>
                </a:ext>
              </a:extLst>
            </p:cNvPr>
            <p:cNvSpPr/>
            <p:nvPr/>
          </p:nvSpPr>
          <p:spPr>
            <a:xfrm>
              <a:off x="3889918" y="1371600"/>
              <a:ext cx="1295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05765F-6699-C244-8312-5E18DEDBBE50}"/>
                </a:ext>
              </a:extLst>
            </p:cNvPr>
            <p:cNvSpPr/>
            <p:nvPr/>
          </p:nvSpPr>
          <p:spPr>
            <a:xfrm>
              <a:off x="3889918" y="2134286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F71A93-0306-784F-95B8-0C058B596C1C}"/>
                </a:ext>
              </a:extLst>
            </p:cNvPr>
            <p:cNvSpPr/>
            <p:nvPr/>
          </p:nvSpPr>
          <p:spPr>
            <a:xfrm>
              <a:off x="3889918" y="2783381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97A261-AA07-CC4F-8AAA-4D296F0A51D7}"/>
                </a:ext>
              </a:extLst>
            </p:cNvPr>
            <p:cNvSpPr/>
            <p:nvPr/>
          </p:nvSpPr>
          <p:spPr>
            <a:xfrm>
              <a:off x="3905222" y="603805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B30FB03-A14A-934B-BF61-8B7F3B6BC8F4}"/>
                </a:ext>
              </a:extLst>
            </p:cNvPr>
            <p:cNvSpPr/>
            <p:nvPr/>
          </p:nvSpPr>
          <p:spPr>
            <a:xfrm>
              <a:off x="3892843" y="409633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56DF950-9768-9947-9CA9-47BA7F50680D}"/>
                </a:ext>
              </a:extLst>
            </p:cNvPr>
            <p:cNvSpPr/>
            <p:nvPr/>
          </p:nvSpPr>
          <p:spPr>
            <a:xfrm>
              <a:off x="3894873" y="5398948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687111F-CAD3-5843-877F-3CBB7D5B41D1}"/>
                </a:ext>
              </a:extLst>
            </p:cNvPr>
            <p:cNvSpPr/>
            <p:nvPr/>
          </p:nvSpPr>
          <p:spPr>
            <a:xfrm>
              <a:off x="3896767" y="4739334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BC58769-42F7-6840-9C55-5EC62460C4DE}"/>
                </a:ext>
              </a:extLst>
            </p:cNvPr>
            <p:cNvSpPr/>
            <p:nvPr/>
          </p:nvSpPr>
          <p:spPr>
            <a:xfrm>
              <a:off x="3894873" y="3436810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5531CF-4225-7043-9E83-28E0FC9BE9BB}"/>
                </a:ext>
              </a:extLst>
            </p:cNvPr>
            <p:cNvSpPr/>
            <p:nvPr/>
          </p:nvSpPr>
          <p:spPr>
            <a:xfrm>
              <a:off x="5349318" y="4078827"/>
              <a:ext cx="1295400" cy="533400"/>
            </a:xfrm>
            <a:prstGeom prst="rect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A66D06-87C3-EC4B-821D-4CD8B3576E8A}"/>
                </a:ext>
              </a:extLst>
            </p:cNvPr>
            <p:cNvCxnSpPr/>
            <p:nvPr/>
          </p:nvCxnSpPr>
          <p:spPr>
            <a:xfrm>
              <a:off x="2382748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00CB570-0FA9-D443-BEE5-C6261631012F}"/>
                </a:ext>
              </a:extLst>
            </p:cNvPr>
            <p:cNvCxnSpPr/>
            <p:nvPr/>
          </p:nvCxnSpPr>
          <p:spPr>
            <a:xfrm>
              <a:off x="3823095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6354A1D-9169-1948-B11C-C6F30FCAAF9B}"/>
                </a:ext>
              </a:extLst>
            </p:cNvPr>
            <p:cNvCxnSpPr/>
            <p:nvPr/>
          </p:nvCxnSpPr>
          <p:spPr>
            <a:xfrm>
              <a:off x="5262168" y="1381778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6BDC5F-0472-6741-963A-96A70F9B777D}"/>
                </a:ext>
              </a:extLst>
            </p:cNvPr>
            <p:cNvCxnSpPr/>
            <p:nvPr/>
          </p:nvCxnSpPr>
          <p:spPr>
            <a:xfrm>
              <a:off x="6698147" y="1371600"/>
              <a:ext cx="7453" cy="5209045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BAE5EF7-AAE5-2E47-88EF-DF21827E55B8}"/>
                </a:ext>
              </a:extLst>
            </p:cNvPr>
            <p:cNvCxnSpPr/>
            <p:nvPr/>
          </p:nvCxnSpPr>
          <p:spPr>
            <a:xfrm>
              <a:off x="1013786" y="1981200"/>
              <a:ext cx="7078319" cy="0"/>
            </a:xfrm>
            <a:prstGeom prst="line">
              <a:avLst/>
            </a:prstGeom>
            <a:ln>
              <a:solidFill>
                <a:schemeClr val="tx2">
                  <a:alpha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5B436B2-0252-E44E-8D53-DA51E6095CFF}"/>
              </a:ext>
            </a:extLst>
          </p:cNvPr>
          <p:cNvSpPr txBox="1"/>
          <p:nvPr/>
        </p:nvSpPr>
        <p:spPr>
          <a:xfrm>
            <a:off x="2460411" y="4175160"/>
            <a:ext cx="1326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Holistic</a:t>
            </a:r>
          </a:p>
          <a:p>
            <a:pPr algn="ctr"/>
            <a:r>
              <a:rPr lang="en-US" dirty="0"/>
              <a:t>Education</a:t>
            </a:r>
          </a:p>
          <a:p>
            <a:pPr algn="ctr"/>
            <a:r>
              <a:rPr lang="en-US" dirty="0"/>
              <a:t>(Big Picture)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8AD46D3-B8F0-2E47-8FE1-A87473C5F6AC}"/>
              </a:ext>
            </a:extLst>
          </p:cNvPr>
          <p:cNvCxnSpPr>
            <a:cxnSpLocks/>
            <a:stCxn id="8" idx="2"/>
            <a:endCxn id="90" idx="0"/>
          </p:cNvCxnSpPr>
          <p:nvPr/>
        </p:nvCxnSpPr>
        <p:spPr>
          <a:xfrm flipH="1">
            <a:off x="3114685" y="3774375"/>
            <a:ext cx="3690" cy="3542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710EFF8-E248-0240-AFB5-687238FB3752}"/>
              </a:ext>
            </a:extLst>
          </p:cNvPr>
          <p:cNvCxnSpPr>
            <a:cxnSpLocks/>
            <a:stCxn id="93" idx="2"/>
            <a:endCxn id="31" idx="0"/>
          </p:cNvCxnSpPr>
          <p:nvPr/>
        </p:nvCxnSpPr>
        <p:spPr>
          <a:xfrm flipH="1">
            <a:off x="3118374" y="5081717"/>
            <a:ext cx="392" cy="29930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8AB5B79-C15D-B445-93D3-6A9AAA5745B1}"/>
              </a:ext>
            </a:extLst>
          </p:cNvPr>
          <p:cNvCxnSpPr>
            <a:cxnSpLocks/>
            <a:stCxn id="11" idx="2"/>
            <a:endCxn id="42" idx="0"/>
          </p:cNvCxnSpPr>
          <p:nvPr/>
        </p:nvCxnSpPr>
        <p:spPr>
          <a:xfrm>
            <a:off x="4827158" y="5103162"/>
            <a:ext cx="7343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D1628D3-2A56-2947-B97E-CF469560D626}"/>
              </a:ext>
            </a:extLst>
          </p:cNvPr>
          <p:cNvCxnSpPr>
            <a:cxnSpLocks/>
            <a:stCxn id="12" idx="2"/>
            <a:endCxn id="43" idx="0"/>
          </p:cNvCxnSpPr>
          <p:nvPr/>
        </p:nvCxnSpPr>
        <p:spPr>
          <a:xfrm>
            <a:off x="6122785" y="5108535"/>
            <a:ext cx="0" cy="2724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1687A22-9389-884C-86FD-743821F444C4}"/>
              </a:ext>
            </a:extLst>
          </p:cNvPr>
          <p:cNvCxnSpPr>
            <a:cxnSpLocks/>
            <a:stCxn id="13" idx="2"/>
            <a:endCxn id="44" idx="0"/>
          </p:cNvCxnSpPr>
          <p:nvPr/>
        </p:nvCxnSpPr>
        <p:spPr>
          <a:xfrm flipH="1">
            <a:off x="7406152" y="5112555"/>
            <a:ext cx="2802" cy="2684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299B10B-54D8-1B41-B4B7-29D9B47B905B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>
            <a:off x="9112575" y="5114672"/>
            <a:ext cx="0" cy="2569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C8928B1-11C7-9C48-889E-37C10DF7982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6598755" y="3311756"/>
            <a:ext cx="332148" cy="128825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5A86DEC9-FBD5-D548-A4FC-0A4AA1D8C679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5312557" y="3304414"/>
            <a:ext cx="322755" cy="129355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F3319FB9-654B-6F44-AB96-AED1E9B562C8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5957680" y="3952835"/>
            <a:ext cx="328128" cy="208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>
            <a:extLst>
              <a:ext uri="{FF2B5EF4-FFF2-40B4-BE49-F238E27FC236}">
                <a16:creationId xmlns:a16="http://schemas.microsoft.com/office/drawing/2014/main" id="{3FAE9D10-B559-9947-BB11-2122BA30CB9D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 rot="5400000">
            <a:off x="8950019" y="3955089"/>
            <a:ext cx="325114" cy="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30DEB05-55F8-894D-BD4B-42F67903E2E6}"/>
              </a:ext>
            </a:extLst>
          </p:cNvPr>
          <p:cNvCxnSpPr/>
          <p:nvPr/>
        </p:nvCxnSpPr>
        <p:spPr>
          <a:xfrm>
            <a:off x="4205555" y="2799207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F83AA22-5B7F-AE40-B6D2-56CE421C003D}"/>
              </a:ext>
            </a:extLst>
          </p:cNvPr>
          <p:cNvCxnSpPr/>
          <p:nvPr/>
        </p:nvCxnSpPr>
        <p:spPr>
          <a:xfrm>
            <a:off x="8046378" y="2817523"/>
            <a:ext cx="0" cy="3572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Stored Data 154">
            <a:extLst>
              <a:ext uri="{FF2B5EF4-FFF2-40B4-BE49-F238E27FC236}">
                <a16:creationId xmlns:a16="http://schemas.microsoft.com/office/drawing/2014/main" id="{CDCB7B23-96C3-F647-BA3E-1BF76AF1E552}"/>
              </a:ext>
            </a:extLst>
          </p:cNvPr>
          <p:cNvSpPr/>
          <p:nvPr/>
        </p:nvSpPr>
        <p:spPr>
          <a:xfrm flipH="1">
            <a:off x="5823566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Educate</a:t>
            </a:r>
            <a:endParaRPr lang="en-US" b="1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6" name="Stored Data 155">
            <a:extLst>
              <a:ext uri="{FF2B5EF4-FFF2-40B4-BE49-F238E27FC236}">
                <a16:creationId xmlns:a16="http://schemas.microsoft.com/office/drawing/2014/main" id="{E2725557-1998-904E-981D-25338FF9279F}"/>
              </a:ext>
            </a:extLst>
          </p:cNvPr>
          <p:cNvSpPr/>
          <p:nvPr/>
        </p:nvSpPr>
        <p:spPr>
          <a:xfrm flipH="1">
            <a:off x="2918101" y="561148"/>
            <a:ext cx="3300451" cy="1621175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Evaluate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148B548-771A-3B4F-9390-DAF2F44E8644}"/>
              </a:ext>
            </a:extLst>
          </p:cNvPr>
          <p:cNvSpPr txBox="1"/>
          <p:nvPr/>
        </p:nvSpPr>
        <p:spPr>
          <a:xfrm>
            <a:off x="3600169" y="1330413"/>
            <a:ext cx="245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Where do you stand?</a:t>
            </a:r>
          </a:p>
          <a:p>
            <a:pPr algn="ctr"/>
            <a:r>
              <a:rPr lang="en-US" sz="1600" dirty="0"/>
              <a:t>- Where are you going?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8C65B68-C151-9849-9E6B-0D03C790F694}"/>
              </a:ext>
            </a:extLst>
          </p:cNvPr>
          <p:cNvSpPr txBox="1"/>
          <p:nvPr/>
        </p:nvSpPr>
        <p:spPr>
          <a:xfrm>
            <a:off x="6357117" y="1332204"/>
            <a:ext cx="253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 What you need to know to make educated decisions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E025EB-DAA6-AD46-9071-9B0A0829C7EA}"/>
              </a:ext>
            </a:extLst>
          </p:cNvPr>
          <p:cNvSpPr txBox="1"/>
          <p:nvPr/>
        </p:nvSpPr>
        <p:spPr>
          <a:xfrm>
            <a:off x="2157533" y="2496051"/>
            <a:ext cx="19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4-6 hour Workshop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EE2EA3B-C607-4144-A967-CBCBB90E49FA}"/>
              </a:ext>
            </a:extLst>
          </p:cNvPr>
          <p:cNvSpPr txBox="1"/>
          <p:nvPr/>
        </p:nvSpPr>
        <p:spPr>
          <a:xfrm>
            <a:off x="5255574" y="2481131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hour Workshop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E5A0A0F-9FC0-B24D-806A-91EAC2081442}"/>
              </a:ext>
            </a:extLst>
          </p:cNvPr>
          <p:cNvSpPr txBox="1"/>
          <p:nvPr/>
        </p:nvSpPr>
        <p:spPr>
          <a:xfrm>
            <a:off x="8220053" y="2466212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hour Workshop</a:t>
            </a:r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B50C82E8-BF07-B749-BFB8-59AF4157B246}"/>
              </a:ext>
            </a:extLst>
          </p:cNvPr>
          <p:cNvSpPr/>
          <p:nvPr/>
        </p:nvSpPr>
        <p:spPr>
          <a:xfrm flipH="1">
            <a:off x="9870323" y="5701324"/>
            <a:ext cx="61689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403C9F6-5516-4D40-A615-6B928C856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311" y="468065"/>
            <a:ext cx="1030194" cy="1030194"/>
          </a:xfrm>
          <a:prstGeom prst="rect">
            <a:avLst/>
          </a:prstGeom>
        </p:spPr>
      </p:pic>
      <p:sp>
        <p:nvSpPr>
          <p:cNvPr id="105" name="Right Arrow 104">
            <a:extLst>
              <a:ext uri="{FF2B5EF4-FFF2-40B4-BE49-F238E27FC236}">
                <a16:creationId xmlns:a16="http://schemas.microsoft.com/office/drawing/2014/main" id="{8D427988-4969-7840-AD8B-EFA1E0C9C499}"/>
              </a:ext>
            </a:extLst>
          </p:cNvPr>
          <p:cNvSpPr/>
          <p:nvPr/>
        </p:nvSpPr>
        <p:spPr>
          <a:xfrm>
            <a:off x="6166166" y="935354"/>
            <a:ext cx="70658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Arrow 109">
            <a:extLst>
              <a:ext uri="{FF2B5EF4-FFF2-40B4-BE49-F238E27FC236}">
                <a16:creationId xmlns:a16="http://schemas.microsoft.com/office/drawing/2014/main" id="{7E7F3455-477F-E84E-B9FE-17976D676D27}"/>
              </a:ext>
            </a:extLst>
          </p:cNvPr>
          <p:cNvSpPr/>
          <p:nvPr/>
        </p:nvSpPr>
        <p:spPr>
          <a:xfrm flipH="1">
            <a:off x="9894408" y="3161118"/>
            <a:ext cx="616896" cy="33121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93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2BAF98-EFFD-3948-BC3C-BCE73A877B07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0" cy="103663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vert="horz" lIns="91324" tIns="45662" rIns="91324" bIns="45662" rtlCol="0" anchor="ctr">
            <a:normAutofit/>
          </a:bodyPr>
          <a:lstStyle>
            <a:lvl1pPr algn="ctr" defTabSz="456628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40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Creating the FlightPlan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E2EA1-372E-7C4D-B39F-68BD0FDD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507244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Decide on a destination (The next home)</a:t>
            </a:r>
          </a:p>
          <a:p>
            <a:pPr lvl="1"/>
            <a:r>
              <a:rPr lang="en-US" sz="2400" dirty="0"/>
              <a:t>What did the financial planner say?  (How much fuel?)</a:t>
            </a:r>
          </a:p>
          <a:p>
            <a:pPr lvl="1"/>
            <a:r>
              <a:rPr lang="en-US" sz="2400" dirty="0"/>
              <a:t>Smaller house, retirement community or re-location</a:t>
            </a:r>
          </a:p>
          <a:p>
            <a:pPr lvl="1"/>
            <a:r>
              <a:rPr lang="en-US" sz="2400" dirty="0"/>
              <a:t>Buying first or selling first?</a:t>
            </a:r>
          </a:p>
          <a:p>
            <a:r>
              <a:rPr lang="en-US" sz="2800" dirty="0"/>
              <a:t>Choose a co-pilot (The Realtor/Transition Specialist)</a:t>
            </a:r>
          </a:p>
          <a:p>
            <a:r>
              <a:rPr lang="en-US" sz="2800" dirty="0"/>
              <a:t>Condition of the plane (The current house)</a:t>
            </a:r>
          </a:p>
          <a:p>
            <a:pPr lvl="1"/>
            <a:r>
              <a:rPr lang="en-US" sz="2400" dirty="0"/>
              <a:t>Inspect and disclose information on the house</a:t>
            </a:r>
          </a:p>
          <a:p>
            <a:pPr lvl="1"/>
            <a:r>
              <a:rPr lang="en-US" sz="2400" dirty="0"/>
              <a:t>Goal is to sell the home “As-Is”</a:t>
            </a:r>
          </a:p>
          <a:p>
            <a:r>
              <a:rPr lang="en-US" sz="2800" dirty="0"/>
              <a:t>Prepare for lift off (Home preparation)</a:t>
            </a:r>
          </a:p>
          <a:p>
            <a:r>
              <a:rPr lang="en-US" sz="2800" dirty="0"/>
              <a:t>In-flight expectations and emergency plans (The transaction)</a:t>
            </a:r>
          </a:p>
          <a:p>
            <a:r>
              <a:rPr lang="en-US" sz="2800" dirty="0"/>
              <a:t>The arrival at the desired destination, (Postcard from the future).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2653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49E4-84A9-EE41-86BF-70BE3946E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is the best time to depart?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48967-8519-0745-96A9-6BB79440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Before your health declines?</a:t>
            </a:r>
          </a:p>
          <a:p>
            <a:r>
              <a:rPr lang="en-US" sz="3600" dirty="0"/>
              <a:t>Before a co-owner passes?</a:t>
            </a:r>
          </a:p>
          <a:p>
            <a:r>
              <a:rPr lang="en-US" sz="3600" dirty="0"/>
              <a:t>Before you go crazy from boredom?</a:t>
            </a:r>
          </a:p>
          <a:p>
            <a:r>
              <a:rPr lang="en-US" sz="3600" dirty="0"/>
              <a:t>When you’re tired of cooking and cleaning?</a:t>
            </a:r>
          </a:p>
          <a:p>
            <a:r>
              <a:rPr lang="en-US" sz="3600" dirty="0"/>
              <a:t>Before you call the handyman?  AGAIN...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7209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CE7-CC8B-034E-AB47-1C31879A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Perfect Scenario: Buy Low / Sell High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1EDDC6-977B-4B4F-956C-01E1553E288C}"/>
              </a:ext>
            </a:extLst>
          </p:cNvPr>
          <p:cNvSpPr/>
          <p:nvPr/>
        </p:nvSpPr>
        <p:spPr>
          <a:xfrm>
            <a:off x="2282541" y="2657060"/>
            <a:ext cx="7865919" cy="3172240"/>
          </a:xfrm>
          <a:custGeom>
            <a:avLst/>
            <a:gdLst>
              <a:gd name="connsiteX0" fmla="*/ 0 w 7865919"/>
              <a:gd name="connsiteY0" fmla="*/ 1487631 h 3172240"/>
              <a:gd name="connsiteX1" fmla="*/ 2202873 w 7865919"/>
              <a:gd name="connsiteY1" fmla="*/ 53686 h 3172240"/>
              <a:gd name="connsiteX2" fmla="*/ 5278582 w 7865919"/>
              <a:gd name="connsiteY2" fmla="*/ 3160567 h 3172240"/>
              <a:gd name="connsiteX3" fmla="*/ 7865919 w 7865919"/>
              <a:gd name="connsiteY3" fmla="*/ 1186295 h 3172240"/>
              <a:gd name="connsiteX4" fmla="*/ 7865919 w 7865919"/>
              <a:gd name="connsiteY4" fmla="*/ 1186295 h 317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19" h="3172240">
                <a:moveTo>
                  <a:pt x="0" y="1487631"/>
                </a:moveTo>
                <a:cubicBezTo>
                  <a:pt x="661554" y="631247"/>
                  <a:pt x="1323109" y="-225137"/>
                  <a:pt x="2202873" y="53686"/>
                </a:cubicBezTo>
                <a:cubicBezTo>
                  <a:pt x="3082637" y="332509"/>
                  <a:pt x="4334741" y="2971799"/>
                  <a:pt x="5278582" y="3160567"/>
                </a:cubicBezTo>
                <a:cubicBezTo>
                  <a:pt x="6222423" y="3349335"/>
                  <a:pt x="7865919" y="1186295"/>
                  <a:pt x="7865919" y="1186295"/>
                </a:cubicBezTo>
                <a:lnTo>
                  <a:pt x="7865919" y="1186295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C6BE5C-622D-6749-A95D-30F160AC40E5}"/>
              </a:ext>
            </a:extLst>
          </p:cNvPr>
          <p:cNvCxnSpPr>
            <a:cxnSpLocks/>
          </p:cNvCxnSpPr>
          <p:nvPr/>
        </p:nvCxnSpPr>
        <p:spPr>
          <a:xfrm>
            <a:off x="2438400" y="3126382"/>
            <a:ext cx="3429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7987CF-F0EA-8A44-9DD5-19F4EEA43D17}"/>
              </a:ext>
            </a:extLst>
          </p:cNvPr>
          <p:cNvCxnSpPr>
            <a:cxnSpLocks/>
          </p:cNvCxnSpPr>
          <p:nvPr/>
        </p:nvCxnSpPr>
        <p:spPr>
          <a:xfrm>
            <a:off x="6019800" y="5259982"/>
            <a:ext cx="3429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4A7D613-757F-AF48-BE72-1B8408FC829C}"/>
              </a:ext>
            </a:extLst>
          </p:cNvPr>
          <p:cNvSpPr/>
          <p:nvPr/>
        </p:nvSpPr>
        <p:spPr>
          <a:xfrm>
            <a:off x="3886200" y="2466560"/>
            <a:ext cx="381000" cy="38100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66ADE4-B5D6-0E40-A6A9-59B6AFD59CF0}"/>
              </a:ext>
            </a:extLst>
          </p:cNvPr>
          <p:cNvSpPr/>
          <p:nvPr/>
        </p:nvSpPr>
        <p:spPr>
          <a:xfrm>
            <a:off x="7543800" y="5638800"/>
            <a:ext cx="381000" cy="38100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00F2C0-149D-ED49-8D17-54EAF0D24EE5}"/>
              </a:ext>
            </a:extLst>
          </p:cNvPr>
          <p:cNvSpPr txBox="1"/>
          <p:nvPr/>
        </p:nvSpPr>
        <p:spPr>
          <a:xfrm>
            <a:off x="3541166" y="1752605"/>
            <a:ext cx="110703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Best Time</a:t>
            </a:r>
          </a:p>
          <a:p>
            <a:pPr algn="ctr"/>
            <a:r>
              <a:rPr lang="en-US" dirty="0"/>
              <a:t>to Sell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1B780-CFD7-2E4A-B1AD-70C606303154}"/>
              </a:ext>
            </a:extLst>
          </p:cNvPr>
          <p:cNvSpPr txBox="1"/>
          <p:nvPr/>
        </p:nvSpPr>
        <p:spPr>
          <a:xfrm>
            <a:off x="7198766" y="6096003"/>
            <a:ext cx="110703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Best Time</a:t>
            </a:r>
          </a:p>
          <a:p>
            <a:pPr algn="ctr"/>
            <a:r>
              <a:rPr lang="en-US" dirty="0"/>
              <a:t>to Buy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1133A7-D24E-8042-8228-88A966A72813}"/>
              </a:ext>
            </a:extLst>
          </p:cNvPr>
          <p:cNvSpPr txBox="1"/>
          <p:nvPr/>
        </p:nvSpPr>
        <p:spPr>
          <a:xfrm>
            <a:off x="2514600" y="275486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Thrill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9359B8-0C7A-334A-805C-5E31A79664F8}"/>
              </a:ext>
            </a:extLst>
          </p:cNvPr>
          <p:cNvSpPr txBox="1"/>
          <p:nvPr/>
        </p:nvSpPr>
        <p:spPr>
          <a:xfrm>
            <a:off x="4971138" y="2751216"/>
            <a:ext cx="88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Anxiety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81C5DF-46E4-7A4A-9E93-CC2825EAC52F}"/>
              </a:ext>
            </a:extLst>
          </p:cNvPr>
          <p:cNvSpPr txBox="1"/>
          <p:nvPr/>
        </p:nvSpPr>
        <p:spPr>
          <a:xfrm>
            <a:off x="5856193" y="4839335"/>
            <a:ext cx="68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Panic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937002-4EF5-E847-8C38-727DBC4DF6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490296">
            <a:off x="1967512" y="3451832"/>
            <a:ext cx="676656" cy="676656"/>
          </a:xfrm>
          <a:prstGeom prst="rect">
            <a:avLst/>
          </a:pr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74F71D-D341-B244-8143-5704B2F21F89}"/>
              </a:ext>
            </a:extLst>
          </p:cNvPr>
          <p:cNvSpPr txBox="1"/>
          <p:nvPr/>
        </p:nvSpPr>
        <p:spPr>
          <a:xfrm>
            <a:off x="9108070" y="483933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8D1480C-8E60-C043-B89C-E449B6044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5" t="16016" r="16016" b="16016"/>
          <a:stretch/>
        </p:blipFill>
        <p:spPr>
          <a:xfrm flipH="1">
            <a:off x="3798777" y="2362205"/>
            <a:ext cx="572870" cy="5728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378264-0088-A449-9F35-B9CAD7BFB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5" t="16016" r="16016" b="16016"/>
          <a:stretch/>
        </p:blipFill>
        <p:spPr>
          <a:xfrm flipH="1">
            <a:off x="7447865" y="5565734"/>
            <a:ext cx="572870" cy="5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8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DA9BDC-B09A-F94B-99FF-D6F8E6C0C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5"/>
          <a:stretch/>
        </p:blipFill>
        <p:spPr>
          <a:xfrm>
            <a:off x="3380427" y="1417639"/>
            <a:ext cx="5431155" cy="3992562"/>
          </a:xfr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565C6CEA-490F-9F43-814D-F89C02305256}"/>
              </a:ext>
            </a:extLst>
          </p:cNvPr>
          <p:cNvSpPr/>
          <p:nvPr/>
        </p:nvSpPr>
        <p:spPr>
          <a:xfrm rot="16200000">
            <a:off x="6972300" y="4457700"/>
            <a:ext cx="533400" cy="2133600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43C03-8EF8-C442-80CC-4E6FF0EC1BB3}"/>
              </a:ext>
            </a:extLst>
          </p:cNvPr>
          <p:cNvSpPr/>
          <p:nvPr/>
        </p:nvSpPr>
        <p:spPr>
          <a:xfrm>
            <a:off x="2035476" y="6010870"/>
            <a:ext cx="81210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00B050"/>
                </a:solidFill>
              </a:rPr>
              <a:t>Markets change about every 10 years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E2FF26-D99E-8945-B5B3-1A0DD902771B}"/>
              </a:ext>
            </a:extLst>
          </p:cNvPr>
          <p:cNvSpPr/>
          <p:nvPr/>
        </p:nvSpPr>
        <p:spPr>
          <a:xfrm>
            <a:off x="5943605" y="2762746"/>
            <a:ext cx="544363" cy="104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EBC5CF-689B-0240-BF4D-DC484FFF83EB}"/>
              </a:ext>
            </a:extLst>
          </p:cNvPr>
          <p:cNvGrpSpPr/>
          <p:nvPr/>
        </p:nvGrpSpPr>
        <p:grpSpPr>
          <a:xfrm>
            <a:off x="2219366" y="1848346"/>
            <a:ext cx="1819239" cy="1828800"/>
            <a:chOff x="695361" y="1848346"/>
            <a:chExt cx="1819239" cy="1828800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E8EA43BE-65BB-F944-9294-092354F0A15C}"/>
                </a:ext>
              </a:extLst>
            </p:cNvPr>
            <p:cNvSpPr/>
            <p:nvPr/>
          </p:nvSpPr>
          <p:spPr>
            <a:xfrm>
              <a:off x="2008821" y="1848346"/>
              <a:ext cx="505779" cy="182880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10A495-6A7A-184F-90C3-504F204F016A}"/>
                </a:ext>
              </a:extLst>
            </p:cNvPr>
            <p:cNvSpPr txBox="1"/>
            <p:nvPr/>
          </p:nvSpPr>
          <p:spPr>
            <a:xfrm>
              <a:off x="695361" y="2152471"/>
              <a:ext cx="1253099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$1.5Mil</a:t>
              </a:r>
            </a:p>
            <a:p>
              <a:pPr algn="ctr"/>
              <a:r>
                <a:rPr lang="en-US" dirty="0"/>
                <a:t>in 17 years</a:t>
              </a:r>
            </a:p>
            <a:p>
              <a:pPr algn="ctr"/>
              <a:r>
                <a:rPr lang="en-US" dirty="0"/>
                <a:t>or</a:t>
              </a:r>
            </a:p>
            <a:p>
              <a:pPr algn="ctr"/>
              <a:r>
                <a:rPr lang="en-US" dirty="0"/>
                <a:t>$88,000/yr.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45A66E9-4431-784E-8E8F-67EAC6A8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36638"/>
          </a:xfrm>
        </p:spPr>
        <p:txBody>
          <a:bodyPr>
            <a:noAutofit/>
          </a:bodyPr>
          <a:lstStyle/>
          <a:p>
            <a:r>
              <a:rPr lang="en-US" sz="3200" dirty="0"/>
              <a:t>Q: When is the right time to make a transition?</a:t>
            </a:r>
            <a:br>
              <a:rPr lang="en-US" sz="3200" dirty="0"/>
            </a:br>
            <a:r>
              <a:rPr lang="en-US" sz="3200" dirty="0"/>
              <a:t> A: When your investment is at it’s highest point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EAAFA86-2C3C-0B4B-952D-B8BA45A1038C}"/>
              </a:ext>
            </a:extLst>
          </p:cNvPr>
          <p:cNvSpPr/>
          <p:nvPr/>
        </p:nvSpPr>
        <p:spPr>
          <a:xfrm>
            <a:off x="7239000" y="1752600"/>
            <a:ext cx="762000" cy="209054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422EA-5250-1243-9BD8-90209AAAAD1B}"/>
              </a:ext>
            </a:extLst>
          </p:cNvPr>
          <p:cNvSpPr txBox="1"/>
          <p:nvPr/>
        </p:nvSpPr>
        <p:spPr>
          <a:xfrm>
            <a:off x="5422015" y="1340347"/>
            <a:ext cx="198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 Gatos/Saratoga</a:t>
            </a:r>
          </a:p>
        </p:txBody>
      </p:sp>
    </p:spTree>
    <p:extLst>
      <p:ext uri="{BB962C8B-B14F-4D97-AF65-F5344CB8AC3E}">
        <p14:creationId xmlns:p14="http://schemas.microsoft.com/office/powerpoint/2010/main" val="1485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DB42-EEB2-EC46-83DA-FE08E555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Expensive Cost of Staying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05F11-6A1C-A849-BE09-B6B685868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6"/>
          <a:stretch/>
        </p:blipFill>
        <p:spPr>
          <a:xfrm>
            <a:off x="3238500" y="1417638"/>
            <a:ext cx="5715000" cy="42211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8C37B2-70D5-9640-BB50-221D5935D8ED}"/>
              </a:ext>
            </a:extLst>
          </p:cNvPr>
          <p:cNvSpPr/>
          <p:nvPr/>
        </p:nvSpPr>
        <p:spPr>
          <a:xfrm>
            <a:off x="2078460" y="6010873"/>
            <a:ext cx="8035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00B050"/>
                </a:solidFill>
              </a:rPr>
              <a:t>Price drop of $367,000 or -20%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02F7F51-9649-F34C-9F1A-9A53D10E2299}"/>
              </a:ext>
            </a:extLst>
          </p:cNvPr>
          <p:cNvSpPr/>
          <p:nvPr/>
        </p:nvSpPr>
        <p:spPr>
          <a:xfrm rot="16200000">
            <a:off x="6286500" y="5143500"/>
            <a:ext cx="533400" cy="1371600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4C697-5C4D-C041-8A51-7985F17F3472}"/>
              </a:ext>
            </a:extLst>
          </p:cNvPr>
          <p:cNvSpPr txBox="1"/>
          <p:nvPr/>
        </p:nvSpPr>
        <p:spPr>
          <a:xfrm>
            <a:off x="5934894" y="5457735"/>
            <a:ext cx="123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one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3188F-FF93-C94F-B0C1-2CE4F4CF0504}"/>
              </a:ext>
            </a:extLst>
          </p:cNvPr>
          <p:cNvSpPr txBox="1"/>
          <p:nvPr/>
        </p:nvSpPr>
        <p:spPr>
          <a:xfrm>
            <a:off x="5532802" y="35402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03927-65A5-C24C-9F50-FA30323B6881}"/>
              </a:ext>
            </a:extLst>
          </p:cNvPr>
          <p:cNvSpPr txBox="1"/>
          <p:nvPr/>
        </p:nvSpPr>
        <p:spPr>
          <a:xfrm>
            <a:off x="6916782" y="35402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DEC600-A4AD-1B43-987F-6E33709F977E}"/>
              </a:ext>
            </a:extLst>
          </p:cNvPr>
          <p:cNvCxnSpPr>
            <a:cxnSpLocks/>
          </p:cNvCxnSpPr>
          <p:nvPr/>
        </p:nvCxnSpPr>
        <p:spPr>
          <a:xfrm flipH="1" flipV="1">
            <a:off x="5532802" y="2110819"/>
            <a:ext cx="1706203" cy="683518"/>
          </a:xfrm>
          <a:prstGeom prst="line">
            <a:avLst/>
          </a:prstGeom>
          <a:ln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399DC4-322E-4F43-B4C1-AD6BABAB6B02}"/>
              </a:ext>
            </a:extLst>
          </p:cNvPr>
          <p:cNvSpPr txBox="1"/>
          <p:nvPr/>
        </p:nvSpPr>
        <p:spPr>
          <a:xfrm>
            <a:off x="5391143" y="1382117"/>
            <a:ext cx="198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 Gatos/Saratoga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020FC-5284-8B49-BAE1-4286F0D228A1}"/>
              </a:ext>
            </a:extLst>
          </p:cNvPr>
          <p:cNvSpPr txBox="1"/>
          <p:nvPr/>
        </p:nvSpPr>
        <p:spPr>
          <a:xfrm>
            <a:off x="9067800" y="1417638"/>
            <a:ext cx="148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Average Sales Price was $2.8Mil</a:t>
            </a:r>
          </a:p>
          <a:p>
            <a:endParaRPr lang="en-US" dirty="0"/>
          </a:p>
          <a:p>
            <a:r>
              <a:rPr lang="en-US" dirty="0"/>
              <a:t>10%= $280K</a:t>
            </a:r>
          </a:p>
          <a:p>
            <a:r>
              <a:rPr lang="en-US" dirty="0"/>
              <a:t>20%= $560K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34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/>
          <a:stretch/>
        </p:blipFill>
        <p:spPr>
          <a:xfrm>
            <a:off x="1524000" y="466792"/>
            <a:ext cx="9144000" cy="6391211"/>
          </a:xfrm>
        </p:spPr>
      </p:pic>
      <p:sp>
        <p:nvSpPr>
          <p:cNvPr id="5" name="Right Arrow 4"/>
          <p:cNvSpPr/>
          <p:nvPr/>
        </p:nvSpPr>
        <p:spPr>
          <a:xfrm>
            <a:off x="4408530" y="859912"/>
            <a:ext cx="1066800" cy="533400"/>
          </a:xfrm>
          <a:prstGeom prst="rightArrow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StayOrGoHomeowner.com/home-quote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10856"/>
            <a:ext cx="4114800" cy="36576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8 at 10.55.04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1"/>
            <a:ext cx="5410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686800" cy="1036638"/>
          </a:xfrm>
        </p:spPr>
        <p:txBody>
          <a:bodyPr>
            <a:normAutofit/>
          </a:bodyPr>
          <a:lstStyle/>
          <a:p>
            <a:r>
              <a:rPr lang="en-US" sz="3600" dirty="0"/>
              <a:t>How I </a:t>
            </a:r>
            <a:r>
              <a:rPr lang="en-US" sz="3600" b="1" i="1" dirty="0"/>
              <a:t>Help</a:t>
            </a:r>
            <a:r>
              <a:rPr lang="en-US" sz="3600" dirty="0"/>
              <a:t> Retirees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Give them clarity, certainty and confidence</a:t>
            </a:r>
          </a:p>
          <a:p>
            <a:r>
              <a:rPr lang="en-US" dirty="0"/>
              <a:t>Make educated decisions whether they are </a:t>
            </a:r>
            <a:r>
              <a:rPr lang="en-US" i="1" dirty="0"/>
              <a:t>staying or going</a:t>
            </a:r>
          </a:p>
          <a:p>
            <a:r>
              <a:rPr lang="en-US" dirty="0"/>
              <a:t>Make things happen, don’t wait for things to happen</a:t>
            </a:r>
          </a:p>
          <a:p>
            <a:r>
              <a:rPr lang="en-US" dirty="0"/>
              <a:t>Focus on their </a:t>
            </a:r>
            <a:r>
              <a:rPr lang="en-US" i="1" dirty="0"/>
              <a:t>house</a:t>
            </a:r>
            <a:r>
              <a:rPr lang="en-US" dirty="0"/>
              <a:t> as their biggest investment</a:t>
            </a:r>
          </a:p>
          <a:p>
            <a:r>
              <a:rPr lang="en-US" dirty="0"/>
              <a:t>I am a resource, an advocate and </a:t>
            </a:r>
            <a:r>
              <a:rPr lang="en-US" i="1" dirty="0"/>
              <a:t>someone they can trust</a:t>
            </a:r>
          </a:p>
          <a:p>
            <a:r>
              <a:rPr lang="en-US" dirty="0"/>
              <a:t>Reduce anxieties, stresses and fears</a:t>
            </a:r>
          </a:p>
          <a:p>
            <a:r>
              <a:rPr lang="en-US" dirty="0"/>
              <a:t>Save them time, money and frustration</a:t>
            </a:r>
          </a:p>
          <a:p>
            <a:r>
              <a:rPr lang="en-US" dirty="0"/>
              <a:t>Create a personalized plan for their future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716AC-CD2C-3543-B44D-9B8ECA27EB30}"/>
              </a:ext>
            </a:extLst>
          </p:cNvPr>
          <p:cNvSpPr/>
          <p:nvPr/>
        </p:nvSpPr>
        <p:spPr>
          <a:xfrm>
            <a:off x="1923403" y="5954782"/>
            <a:ext cx="8345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Expectations </a:t>
            </a:r>
            <a:r>
              <a:rPr lang="mr-I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 Strings Attached</a:t>
            </a:r>
          </a:p>
        </p:txBody>
      </p:sp>
    </p:spTree>
    <p:extLst>
      <p:ext uri="{BB962C8B-B14F-4D97-AF65-F5344CB8AC3E}">
        <p14:creationId xmlns:p14="http://schemas.microsoft.com/office/powerpoint/2010/main" val="2497236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0"/>
            <a:ext cx="9144000" cy="36576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2" rIns="91324" bIns="45662" rtlCol="0" anchor="ctr"/>
          <a:lstStyle/>
          <a:p>
            <a:pPr algn="ctr"/>
            <a:r>
              <a:rPr lang="en-US" dirty="0"/>
              <a:t>StayOrGoHomeowner.com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33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23452" y="61676"/>
            <a:ext cx="3697371" cy="40011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www.StayOrGoHomeowner.com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9238E59-B790-9F40-8B65-339DAE5162E7}"/>
              </a:ext>
            </a:extLst>
          </p:cNvPr>
          <p:cNvSpPr/>
          <p:nvPr/>
        </p:nvSpPr>
        <p:spPr>
          <a:xfrm>
            <a:off x="2450522" y="531920"/>
            <a:ext cx="1066800" cy="533400"/>
          </a:xfrm>
          <a:prstGeom prst="rightArrow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8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/>
              </a:rPr>
              <a:t>This is a huge decision – could be your last move..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</a:rPr>
              <a:t>Don’t outlive your money!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</a:rPr>
              <a:t>Create a vision of your future – Work backwards from that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</a:rPr>
              <a:t>Educate yourself - Gain clarity, certainty and confidence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</a:rPr>
              <a:t>Explore ALL of your options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/>
              </a:rPr>
              <a:t>Be a Holistic Homeowner - Everything matters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</a:rPr>
              <a:t>I’m behind you 150% whether you stay or go</a:t>
            </a:r>
          </a:p>
        </p:txBody>
      </p:sp>
    </p:spTree>
    <p:extLst>
      <p:ext uri="{BB962C8B-B14F-4D97-AF65-F5344CB8AC3E}">
        <p14:creationId xmlns:p14="http://schemas.microsoft.com/office/powerpoint/2010/main" val="652746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56487" y="2255038"/>
            <a:ext cx="80772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A Holistic Approach to Real Estate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74" y="4196296"/>
            <a:ext cx="1398683" cy="2095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91" y="5155947"/>
            <a:ext cx="2493281" cy="11360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1920949-E90D-BD4D-A3EF-027575817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291" y="3132754"/>
            <a:ext cx="6248400" cy="3556281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Presented by: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Brian Schwatka,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Realtor &amp; Transition Specialist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Keller Williams Bay Area Estates, Los Gatos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16780-A Lark Ave.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Los Gatos, Ca. 95032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Cell/Text: 408-499-9561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8C71D-48D3-194E-9C47-7AA413967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4324" r="2334" b="24144"/>
          <a:stretch/>
        </p:blipFill>
        <p:spPr>
          <a:xfrm>
            <a:off x="4291913" y="300176"/>
            <a:ext cx="3608173" cy="195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4878A-46AB-5F4F-8F5D-7CDBDF69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63" y="3372197"/>
            <a:ext cx="2381269" cy="19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E763-854D-2A46-B7A7-E2E14A7D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home 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CE8DA-D993-914C-9FCF-AE1999EE3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Homeowner decides they want to make a transition</a:t>
            </a:r>
          </a:p>
          <a:p>
            <a:r>
              <a:rPr lang="en-US" dirty="0"/>
              <a:t>Usually one or two reasons for their decision</a:t>
            </a:r>
          </a:p>
          <a:p>
            <a:r>
              <a:rPr lang="en-US" dirty="0"/>
              <a:t>They hire any Realtor</a:t>
            </a:r>
          </a:p>
          <a:p>
            <a:r>
              <a:rPr lang="en-US" dirty="0"/>
              <a:t>Realtor tells them how much it costs to sell </a:t>
            </a:r>
          </a:p>
          <a:p>
            <a:r>
              <a:rPr lang="en-US" dirty="0"/>
              <a:t>Realtor tells them their “net” proceeds</a:t>
            </a:r>
          </a:p>
          <a:p>
            <a:r>
              <a:rPr lang="en-US" dirty="0"/>
              <a:t>Homeowner makes the move</a:t>
            </a:r>
          </a:p>
          <a:p>
            <a:r>
              <a:rPr lang="en-US" dirty="0"/>
              <a:t>Homeowner then realizes that there was more to think about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34899-9AE2-5940-AB48-FCA64C86E9B4}"/>
              </a:ext>
            </a:extLst>
          </p:cNvPr>
          <p:cNvSpPr/>
          <p:nvPr/>
        </p:nvSpPr>
        <p:spPr>
          <a:xfrm>
            <a:off x="819587" y="5954787"/>
            <a:ext cx="1055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Don’t make a move until all options are explored</a:t>
            </a:r>
          </a:p>
        </p:txBody>
      </p:sp>
    </p:spTree>
    <p:extLst>
      <p:ext uri="{BB962C8B-B14F-4D97-AF65-F5344CB8AC3E}">
        <p14:creationId xmlns:p14="http://schemas.microsoft.com/office/powerpoint/2010/main" val="228570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7573-E1F9-6B40-BD91-0F01980F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83188-8E86-E447-85AD-AA838EFED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homeowners</a:t>
            </a:r>
          </a:p>
          <a:p>
            <a:r>
              <a:rPr lang="en-US" sz="3600" dirty="0"/>
              <a:t>A comprehensive “Holistic” way of looking at Real Estate</a:t>
            </a:r>
          </a:p>
          <a:p>
            <a:r>
              <a:rPr lang="en-US" sz="3600" dirty="0"/>
              <a:t>How to get a current snapshot of homeownership?</a:t>
            </a:r>
          </a:p>
          <a:p>
            <a:r>
              <a:rPr lang="en-US" sz="3600" dirty="0"/>
              <a:t>Imagining your vision of the future</a:t>
            </a:r>
          </a:p>
          <a:p>
            <a:r>
              <a:rPr lang="en-US" sz="3600" dirty="0"/>
              <a:t>Creating a Homeowner FlightPlan</a:t>
            </a:r>
          </a:p>
          <a:p>
            <a:r>
              <a:rPr lang="en-US" sz="3600" dirty="0"/>
              <a:t>When is the best time to make a transition?</a:t>
            </a:r>
          </a:p>
        </p:txBody>
      </p:sp>
    </p:spTree>
    <p:extLst>
      <p:ext uri="{BB962C8B-B14F-4D97-AF65-F5344CB8AC3E}">
        <p14:creationId xmlns:p14="http://schemas.microsoft.com/office/powerpoint/2010/main" val="307604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5D0A-C322-D14F-9478-25D082A9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Homeowners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31E3-1F2C-5C4B-ADD7-0190DE64D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Want to stay</a:t>
            </a:r>
          </a:p>
          <a:p>
            <a:pPr lvl="1"/>
            <a:r>
              <a:rPr lang="en-US" dirty="0"/>
              <a:t>Can you?</a:t>
            </a:r>
          </a:p>
          <a:p>
            <a:pPr lvl="1"/>
            <a:r>
              <a:rPr lang="en-US" dirty="0"/>
              <a:t>Should you?</a:t>
            </a:r>
          </a:p>
          <a:p>
            <a:endParaRPr lang="en-US" dirty="0"/>
          </a:p>
          <a:p>
            <a:r>
              <a:rPr lang="en-US" dirty="0"/>
              <a:t>Somewhere in the middle</a:t>
            </a:r>
          </a:p>
          <a:p>
            <a:pPr lvl="1"/>
            <a:r>
              <a:rPr lang="en-US" dirty="0"/>
              <a:t>Might want to go… (or you might </a:t>
            </a:r>
            <a:r>
              <a:rPr lang="en-US" i="1" dirty="0"/>
              <a:t>need</a:t>
            </a:r>
            <a:r>
              <a:rPr lang="en-US" dirty="0"/>
              <a:t> to go..)</a:t>
            </a:r>
          </a:p>
          <a:p>
            <a:pPr lvl="1"/>
            <a:r>
              <a:rPr lang="en-US" dirty="0"/>
              <a:t>Where would I go?</a:t>
            </a:r>
          </a:p>
          <a:p>
            <a:pPr lvl="1"/>
            <a:r>
              <a:rPr lang="en-US" dirty="0"/>
              <a:t>How would I go?</a:t>
            </a:r>
          </a:p>
          <a:p>
            <a:endParaRPr lang="en-US" dirty="0"/>
          </a:p>
          <a:p>
            <a:r>
              <a:rPr lang="en-US" dirty="0"/>
              <a:t>Want to go</a:t>
            </a:r>
          </a:p>
          <a:p>
            <a:pPr lvl="1"/>
            <a:r>
              <a:rPr lang="en-US" dirty="0"/>
              <a:t>Current studies say 47% are ready to leave California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1CE7EB-CB39-8D4D-A644-7144BAB1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27" y="4013305"/>
            <a:ext cx="3657600" cy="275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F2728F-8FAE-3147-95A2-B14ED263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499F-2264-414F-B7C7-71484900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 or “Whole-</a:t>
            </a:r>
            <a:r>
              <a:rPr lang="en-US" dirty="0" err="1"/>
              <a:t>istic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FBF20-E8F5-AD48-9B08-A634AAA40F15}"/>
              </a:ext>
            </a:extLst>
          </p:cNvPr>
          <p:cNvSpPr txBox="1"/>
          <p:nvPr/>
        </p:nvSpPr>
        <p:spPr>
          <a:xfrm>
            <a:off x="609600" y="1417641"/>
            <a:ext cx="104409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4400" dirty="0" err="1"/>
              <a:t>ho·lis·tic</a:t>
            </a:r>
            <a:r>
              <a:rPr lang="en-US" sz="4400" dirty="0"/>
              <a:t>   </a:t>
            </a:r>
            <a:r>
              <a:rPr lang="en-US" sz="4400" i="1" dirty="0"/>
              <a:t>adjective</a:t>
            </a:r>
            <a:endParaRPr lang="en-US" sz="4400" dirty="0"/>
          </a:p>
          <a:p>
            <a:pPr fontAlgn="t"/>
            <a:endParaRPr lang="en-US" sz="4000" dirty="0"/>
          </a:p>
          <a:p>
            <a:pPr fontAlgn="base"/>
            <a:r>
              <a:rPr lang="en-US" sz="4000" b="1" dirty="0"/>
              <a:t>Definition of </a:t>
            </a:r>
            <a:r>
              <a:rPr lang="en-US" sz="4000" b="1" i="1" dirty="0"/>
              <a:t>holistic</a:t>
            </a:r>
            <a:endParaRPr lang="en-US" sz="4000" b="1" dirty="0"/>
          </a:p>
          <a:p>
            <a:pPr fontAlgn="base"/>
            <a:r>
              <a:rPr lang="en-US" sz="4000" b="1" dirty="0"/>
              <a:t>1: </a:t>
            </a:r>
            <a:r>
              <a:rPr lang="en-US" sz="4000" dirty="0"/>
              <a:t>of or relating to </a:t>
            </a:r>
            <a:r>
              <a:rPr lang="en-US" sz="4000" dirty="0">
                <a:hlinkClick r:id="rId2"/>
              </a:rPr>
              <a:t>holism</a:t>
            </a:r>
            <a:endParaRPr lang="en-US" sz="4000" dirty="0"/>
          </a:p>
          <a:p>
            <a:pPr fontAlgn="base"/>
            <a:endParaRPr lang="en-US" sz="4000" b="1" dirty="0"/>
          </a:p>
          <a:p>
            <a:pPr fontAlgn="base"/>
            <a:r>
              <a:rPr lang="en-US" sz="4000" b="1" dirty="0"/>
              <a:t>2: </a:t>
            </a:r>
            <a:r>
              <a:rPr lang="en-US" sz="4000" dirty="0"/>
              <a:t>characterized by </a:t>
            </a:r>
            <a:r>
              <a:rPr lang="en-US" sz="4000" b="1" dirty="0"/>
              <a:t>comprehension of the parts </a:t>
            </a:r>
            <a:r>
              <a:rPr lang="en-US" sz="4000" dirty="0"/>
              <a:t>of something as </a:t>
            </a:r>
            <a:r>
              <a:rPr lang="en-US" sz="4000" b="1" dirty="0"/>
              <a:t>intimately interconnected </a:t>
            </a:r>
            <a:r>
              <a:rPr lang="en-US" sz="4000" dirty="0"/>
              <a:t>and explicable only by </a:t>
            </a:r>
            <a:r>
              <a:rPr lang="en-US" sz="4000" b="1" dirty="0"/>
              <a:t>reference to the whole</a:t>
            </a:r>
            <a:r>
              <a:rPr lang="en-US" sz="4000" dirty="0"/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660A44-357D-4040-A6F3-C55FCCC95B52}"/>
              </a:ext>
            </a:extLst>
          </p:cNvPr>
          <p:cNvGrpSpPr/>
          <p:nvPr/>
        </p:nvGrpSpPr>
        <p:grpSpPr>
          <a:xfrm>
            <a:off x="8674443" y="1563166"/>
            <a:ext cx="2740863" cy="2613418"/>
            <a:chOff x="5913782" y="1748512"/>
            <a:chExt cx="2194062" cy="20163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D92C33-9503-1149-885E-AE79EB03EBDA}"/>
                </a:ext>
              </a:extLst>
            </p:cNvPr>
            <p:cNvSpPr/>
            <p:nvPr/>
          </p:nvSpPr>
          <p:spPr>
            <a:xfrm>
              <a:off x="6588616" y="1765467"/>
              <a:ext cx="837567" cy="80653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C4A4F3-102D-E54D-B8F0-3BE4B182B588}"/>
                </a:ext>
              </a:extLst>
            </p:cNvPr>
            <p:cNvSpPr/>
            <p:nvPr/>
          </p:nvSpPr>
          <p:spPr>
            <a:xfrm>
              <a:off x="5979216" y="2126058"/>
              <a:ext cx="837567" cy="80653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BFD3D1-B7C0-0544-9864-68DF6BBAD3A4}"/>
                </a:ext>
              </a:extLst>
            </p:cNvPr>
            <p:cNvSpPr/>
            <p:nvPr/>
          </p:nvSpPr>
          <p:spPr>
            <a:xfrm>
              <a:off x="7203134" y="2126058"/>
              <a:ext cx="837567" cy="80653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56BA65-2BFF-A04D-B75A-B6F3A75930C3}"/>
                </a:ext>
              </a:extLst>
            </p:cNvPr>
            <p:cNvSpPr/>
            <p:nvPr/>
          </p:nvSpPr>
          <p:spPr>
            <a:xfrm>
              <a:off x="6957327" y="2852534"/>
              <a:ext cx="837567" cy="806533"/>
            </a:xfrm>
            <a:prstGeom prst="ellipse">
              <a:avLst/>
            </a:prstGeom>
            <a:solidFill>
              <a:schemeClr val="accent5">
                <a:alpha val="51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CDAA5D-3F44-4F44-8C78-3FC166487DDE}"/>
                </a:ext>
              </a:extLst>
            </p:cNvPr>
            <p:cNvSpPr/>
            <p:nvPr/>
          </p:nvSpPr>
          <p:spPr>
            <a:xfrm>
              <a:off x="6219904" y="2852534"/>
              <a:ext cx="837567" cy="806533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gular Pentagon 10">
              <a:extLst>
                <a:ext uri="{FF2B5EF4-FFF2-40B4-BE49-F238E27FC236}">
                  <a16:creationId xmlns:a16="http://schemas.microsoft.com/office/drawing/2014/main" id="{FC8E888F-0883-DA4A-A25B-1DD2F8B79D84}"/>
                </a:ext>
              </a:extLst>
            </p:cNvPr>
            <p:cNvSpPr/>
            <p:nvPr/>
          </p:nvSpPr>
          <p:spPr>
            <a:xfrm>
              <a:off x="6592600" y="2342682"/>
              <a:ext cx="837567" cy="739171"/>
            </a:xfrm>
            <a:prstGeom prst="pentago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BBEC4A-736A-A04A-865F-74CBB6CE5916}"/>
                </a:ext>
              </a:extLst>
            </p:cNvPr>
            <p:cNvSpPr/>
            <p:nvPr/>
          </p:nvSpPr>
          <p:spPr>
            <a:xfrm>
              <a:off x="5913782" y="1748512"/>
              <a:ext cx="2194062" cy="2016333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638587"/>
      </p:ext>
    </p:extLst>
  </p:cSld>
  <p:clrMapOvr>
    <a:masterClrMapping/>
  </p:clrMapOvr>
</p:sld>
</file>

<file path=ppt/theme/theme1.xml><?xml version="1.0" encoding="utf-8"?>
<a:theme xmlns:a="http://schemas.openxmlformats.org/drawingml/2006/main" name="Stay or Go Blue with blue char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Stay or Go Blue with blue charts.thmx</Template>
  <TotalTime>108165</TotalTime>
  <Words>2103</Words>
  <Application>Microsoft Macintosh PowerPoint</Application>
  <PresentationFormat>Widescreen</PresentationFormat>
  <Paragraphs>529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Helvetica</vt:lpstr>
      <vt:lpstr>Wingdings</vt:lpstr>
      <vt:lpstr>Stay or Go Blue with blue charts</vt:lpstr>
      <vt:lpstr>A Holistic Approach to Real Estate</vt:lpstr>
      <vt:lpstr>Brian Schwatka – Introduction</vt:lpstr>
      <vt:lpstr>Why do I work with Retirees??</vt:lpstr>
      <vt:lpstr>How I Help Retirees</vt:lpstr>
      <vt:lpstr>Typical home selling</vt:lpstr>
      <vt:lpstr>Topics for Today’s Presentation</vt:lpstr>
      <vt:lpstr>Different Types of Homeowners</vt:lpstr>
      <vt:lpstr>PowerPoint Presentation</vt:lpstr>
      <vt:lpstr>Holistic or “Whole-istic”</vt:lpstr>
      <vt:lpstr>A Holistic Approach to Medicine</vt:lpstr>
      <vt:lpstr>A Holistic Approach to Real Estate</vt:lpstr>
      <vt:lpstr>PowerPoint Presentation</vt:lpstr>
      <vt:lpstr>Where do you stand in these areas?</vt:lpstr>
      <vt:lpstr>Evaluating where we stand</vt:lpstr>
      <vt:lpstr>Evaluating where we stand</vt:lpstr>
      <vt:lpstr>Evaluating where we stand</vt:lpstr>
      <vt:lpstr>Evaluating where we stand</vt:lpstr>
      <vt:lpstr>Example #1</vt:lpstr>
      <vt:lpstr>Example #2</vt:lpstr>
      <vt:lpstr>Example #3</vt:lpstr>
      <vt:lpstr>PowerPoint Presentation</vt:lpstr>
      <vt:lpstr>Where are we going?</vt:lpstr>
      <vt:lpstr>Self Evaluation</vt:lpstr>
      <vt:lpstr>Postcard from the future (Homework)  Your perfect life in the present tense</vt:lpstr>
      <vt:lpstr>PowerPoint Presentation</vt:lpstr>
      <vt:lpstr>The Big Picture</vt:lpstr>
      <vt:lpstr>Educational Topics (4-6 hours)</vt:lpstr>
      <vt:lpstr>PowerPoint Presentation</vt:lpstr>
      <vt:lpstr>Homeowner Analysis (1 hour)</vt:lpstr>
      <vt:lpstr>Analyzing The Financial Information</vt:lpstr>
      <vt:lpstr>PowerPoint Presentation</vt:lpstr>
      <vt:lpstr>Stay Or Go Where?</vt:lpstr>
      <vt:lpstr>PowerPoint Presentation</vt:lpstr>
      <vt:lpstr>PowerPoint Presentation</vt:lpstr>
      <vt:lpstr>When is the best time to depart?</vt:lpstr>
      <vt:lpstr>The Perfect Scenario: Buy Low / Sell High</vt:lpstr>
      <vt:lpstr>Q: When is the right time to make a transition?  A: When your investment is at it’s highest point</vt:lpstr>
      <vt:lpstr>The Most Expensive Cost of Staying</vt:lpstr>
      <vt:lpstr>PowerPoint Presentation</vt:lpstr>
      <vt:lpstr>PowerPoint Presentation</vt:lpstr>
      <vt:lpstr>In a nutshell</vt:lpstr>
      <vt:lpstr>A Holistic Approach to Real Estate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I Stay or Should I Go?</dc:title>
  <dc:creator>Owner</dc:creator>
  <cp:lastModifiedBy>brian@stayorgohomeowner.com</cp:lastModifiedBy>
  <cp:revision>892</cp:revision>
  <cp:lastPrinted>2020-05-02T16:36:24Z</cp:lastPrinted>
  <dcterms:created xsi:type="dcterms:W3CDTF">2013-03-19T19:31:01Z</dcterms:created>
  <dcterms:modified xsi:type="dcterms:W3CDTF">2020-05-07T20:24:25Z</dcterms:modified>
</cp:coreProperties>
</file>