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12"/>
  </p:notesMasterIdLst>
  <p:sldIdLst>
    <p:sldId id="265" r:id="rId2"/>
    <p:sldId id="258" r:id="rId3"/>
    <p:sldId id="262" r:id="rId4"/>
    <p:sldId id="256" r:id="rId5"/>
    <p:sldId id="263" r:id="rId6"/>
    <p:sldId id="257" r:id="rId7"/>
    <p:sldId id="259" r:id="rId8"/>
    <p:sldId id="264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/>
    <p:restoredTop sz="94643"/>
  </p:normalViewPr>
  <p:slideViewPr>
    <p:cSldViewPr snapToGrid="0" snapToObjects="1">
      <p:cViewPr varScale="1">
        <p:scale>
          <a:sx n="100" d="100"/>
          <a:sy n="100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70F96-B9FE-BD45-8CBC-BC6BA07C1B4C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AD89C-EE04-394D-ADBE-8F2A19356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56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AD89C-EE04-394D-ADBE-8F2A193563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2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AD89C-EE04-394D-ADBE-8F2A193563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0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973-DCB8-FA46-89B1-A3CE4263F87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E04D-3715-FD47-85E3-C186575D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2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973-DCB8-FA46-89B1-A3CE4263F87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E04D-3715-FD47-85E3-C186575D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9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973-DCB8-FA46-89B1-A3CE4263F87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E04D-3715-FD47-85E3-C186575D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3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973-DCB8-FA46-89B1-A3CE4263F87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E04D-3715-FD47-85E3-C186575D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0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973-DCB8-FA46-89B1-A3CE4263F87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E04D-3715-FD47-85E3-C186575D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6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973-DCB8-FA46-89B1-A3CE4263F87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E04D-3715-FD47-85E3-C186575D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8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973-DCB8-FA46-89B1-A3CE4263F87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E04D-3715-FD47-85E3-C186575D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8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973-DCB8-FA46-89B1-A3CE4263F87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E04D-3715-FD47-85E3-C186575D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973-DCB8-FA46-89B1-A3CE4263F87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E04D-3715-FD47-85E3-C186575D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5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973-DCB8-FA46-89B1-A3CE4263F87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E04D-3715-FD47-85E3-C186575D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3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8973-DCB8-FA46-89B1-A3CE4263F87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E04D-3715-FD47-85E3-C186575D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7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38973-DCB8-FA46-89B1-A3CE4263F878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4E04D-3715-FD47-85E3-C186575D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8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7EAF5B-21A2-FA4D-B70B-18189926D3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Assured Software for </a:t>
            </a:r>
            <a:r>
              <a:rPr lang="en-US" strike="sngStrike" dirty="0"/>
              <a:t>Advanced</a:t>
            </a:r>
            <a:br>
              <a:rPr lang="en-US" strike="sngStrike" dirty="0"/>
            </a:br>
            <a:r>
              <a:rPr lang="en-US" dirty="0"/>
              <a:t>Intelligent Manufacturing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17C635B-10D6-8D4C-B7BE-39D84C99B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782793"/>
            <a:ext cx="7315200" cy="2660537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Intelligent = </a:t>
            </a:r>
          </a:p>
          <a:p>
            <a:pPr algn="l"/>
            <a:r>
              <a:rPr lang="en-US" dirty="0"/>
              <a:t>Smart + Digital + Advanced + </a:t>
            </a:r>
            <a:r>
              <a:rPr lang="en-US" dirty="0" err="1"/>
              <a:t>Energy_Efficient</a:t>
            </a:r>
            <a:r>
              <a:rPr lang="en-US" dirty="0"/>
              <a:t> + Secure</a:t>
            </a:r>
          </a:p>
          <a:p>
            <a:endParaRPr lang="en-US" dirty="0"/>
          </a:p>
          <a:p>
            <a:r>
              <a:rPr lang="en-US" dirty="0"/>
              <a:t>Gabriela </a:t>
            </a:r>
            <a:r>
              <a:rPr lang="en-US" dirty="0" err="1"/>
              <a:t>Ciocarlie</a:t>
            </a:r>
            <a:r>
              <a:rPr lang="en-US" dirty="0"/>
              <a:t>, SRI</a:t>
            </a:r>
          </a:p>
          <a:p>
            <a:r>
              <a:rPr lang="en-US" dirty="0"/>
              <a:t>Greg Shannon, CMU/SEI</a:t>
            </a:r>
          </a:p>
          <a:p>
            <a:r>
              <a:rPr lang="en-US" dirty="0"/>
              <a:t>September 25, 2019</a:t>
            </a:r>
          </a:p>
        </p:txBody>
      </p:sp>
    </p:spTree>
    <p:extLst>
      <p:ext uri="{BB962C8B-B14F-4D97-AF65-F5344CB8AC3E}">
        <p14:creationId xmlns:p14="http://schemas.microsoft.com/office/powerpoint/2010/main" val="11537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CF60B-7D8D-F54D-9C4B-C006D9650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195682" cy="1325563"/>
          </a:xfrm>
        </p:spPr>
        <p:txBody>
          <a:bodyPr/>
          <a:lstStyle/>
          <a:p>
            <a:r>
              <a:rPr lang="en-US" dirty="0"/>
              <a:t>The Opportunity for seL4 etc.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5A61D-82E7-D44D-B75C-34D401C42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04784"/>
          </a:xfrm>
        </p:spPr>
        <p:txBody>
          <a:bodyPr>
            <a:normAutofit/>
          </a:bodyPr>
          <a:lstStyle/>
          <a:p>
            <a:r>
              <a:rPr lang="en-US" dirty="0"/>
              <a:t>”Invisible” security</a:t>
            </a:r>
          </a:p>
          <a:p>
            <a:pPr lvl="1"/>
            <a:r>
              <a:rPr lang="en-US" dirty="0"/>
              <a:t>Products are “born” assured</a:t>
            </a:r>
          </a:p>
          <a:p>
            <a:pPr lvl="1"/>
            <a:r>
              <a:rPr lang="en-US" dirty="0"/>
              <a:t>DevOps friendly for agility </a:t>
            </a:r>
          </a:p>
          <a:p>
            <a:r>
              <a:rPr lang="en-US" dirty="0"/>
              <a:t>Effective security</a:t>
            </a:r>
          </a:p>
          <a:p>
            <a:pPr lvl="1"/>
            <a:r>
              <a:rPr lang="en-US" dirty="0"/>
              <a:t>Vulnerabilities are difficult to find and execute</a:t>
            </a:r>
          </a:p>
          <a:p>
            <a:r>
              <a:rPr lang="en-US" dirty="0"/>
              <a:t>Broadly adopted</a:t>
            </a:r>
          </a:p>
          <a:p>
            <a:pPr lvl="1"/>
            <a:r>
              <a:rPr lang="en-US" dirty="0"/>
              <a:t>As OS/element can be part of standard components</a:t>
            </a:r>
          </a:p>
          <a:p>
            <a:r>
              <a:rPr lang="en-US" dirty="0"/>
              <a:t>Affordable</a:t>
            </a:r>
          </a:p>
          <a:p>
            <a:pPr lvl="1"/>
            <a:r>
              <a:rPr lang="en-US" dirty="0"/>
              <a:t>USG investing in the needed R&amp;D</a:t>
            </a:r>
          </a:p>
          <a:p>
            <a:pPr lvl="1"/>
            <a:r>
              <a:rPr lang="en-US" dirty="0"/>
              <a:t>Users of products with seL4 won’t see high costs </a:t>
            </a:r>
            <a:br>
              <a:rPr lang="en-US" dirty="0"/>
            </a:br>
            <a:r>
              <a:rPr lang="en-US" dirty="0"/>
              <a:t>in time, skills, staff, and acquisition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96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2FFBF-05C6-D940-BC08-2FD72D697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Manufacturing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418EF-7E23-F14F-A262-3027EF8F1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Manufacturing activities that take place in the U.S. </a:t>
            </a:r>
          </a:p>
          <a:p>
            <a:endParaRPr lang="en-US" dirty="0"/>
          </a:p>
          <a:p>
            <a:r>
              <a:rPr lang="en-US" dirty="0"/>
              <a:t>Over 12 million employed</a:t>
            </a:r>
          </a:p>
          <a:p>
            <a:r>
              <a:rPr lang="en-US" dirty="0"/>
              <a:t>250,000 enterprises, 98.5% small businesses</a:t>
            </a:r>
          </a:p>
          <a:p>
            <a:r>
              <a:rPr lang="en-US" dirty="0"/>
              <a:t>Consumes 25% of our nations energy each year</a:t>
            </a:r>
          </a:p>
          <a:p>
            <a:r>
              <a:rPr lang="en-US" dirty="0"/>
              <a:t>$900B of economic activity each year</a:t>
            </a:r>
          </a:p>
          <a:p>
            <a:r>
              <a:rPr lang="en-US" dirty="0"/>
              <a:t>Preparing for the industrial IoT revolution</a:t>
            </a:r>
          </a:p>
        </p:txBody>
      </p:sp>
    </p:spTree>
    <p:extLst>
      <p:ext uri="{BB962C8B-B14F-4D97-AF65-F5344CB8AC3E}">
        <p14:creationId xmlns:p14="http://schemas.microsoft.com/office/powerpoint/2010/main" val="311647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927631A-7376-8C4E-9BEA-328B5BC9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Goals for Intelligent Manufacturing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A37375D-8CCA-E847-8D8A-3E222BD2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Efficiency</a:t>
            </a:r>
          </a:p>
          <a:p>
            <a:r>
              <a:rPr lang="en-US" dirty="0"/>
              <a:t>Agility</a:t>
            </a:r>
          </a:p>
          <a:p>
            <a:r>
              <a:rPr lang="en-US" dirty="0"/>
              <a:t>Resilience</a:t>
            </a:r>
          </a:p>
          <a:p>
            <a:r>
              <a:rPr lang="en-US" dirty="0"/>
              <a:t>Supply Chain Integration</a:t>
            </a:r>
          </a:p>
          <a:p>
            <a:r>
              <a:rPr lang="en-US" dirty="0"/>
              <a:t>Energy Efficiency </a:t>
            </a:r>
          </a:p>
          <a:p>
            <a:r>
              <a:rPr lang="en-US" dirty="0"/>
              <a:t>Manage Risk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1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927631A-7376-8C4E-9BEA-328B5BC9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Goals for Intelligent Manufacturing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A37375D-8CCA-E847-8D8A-3E222BD2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Efficiency</a:t>
            </a:r>
          </a:p>
          <a:p>
            <a:r>
              <a:rPr lang="en-US" dirty="0"/>
              <a:t>Agility</a:t>
            </a:r>
          </a:p>
          <a:p>
            <a:r>
              <a:rPr lang="en-US" dirty="0"/>
              <a:t>Resilience</a:t>
            </a:r>
          </a:p>
          <a:p>
            <a:r>
              <a:rPr lang="en-US" dirty="0"/>
              <a:t>Supply Chain Integration</a:t>
            </a:r>
          </a:p>
          <a:p>
            <a:r>
              <a:rPr lang="en-US" dirty="0"/>
              <a:t>Energy Efficiency </a:t>
            </a:r>
          </a:p>
          <a:p>
            <a:r>
              <a:rPr lang="en-US" dirty="0"/>
              <a:t>Manage Risk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Security is not a first-order goal!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9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0BA65-92A6-FB4D-8539-DFBDBC833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Competitiveness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71936-609E-6248-A95A-0AA2F6078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Digitize control loops</a:t>
            </a:r>
          </a:p>
          <a:p>
            <a:r>
              <a:rPr lang="en-US" dirty="0" err="1"/>
              <a:t>Sensorize</a:t>
            </a:r>
            <a:r>
              <a:rPr lang="en-US" dirty="0"/>
              <a:t> operations</a:t>
            </a:r>
          </a:p>
          <a:p>
            <a:r>
              <a:rPr lang="en-US" dirty="0"/>
              <a:t>Network plant floor operations</a:t>
            </a:r>
          </a:p>
          <a:p>
            <a:r>
              <a:rPr lang="en-US" dirty="0"/>
              <a:t>Digitally integrate up/downstream supply chains</a:t>
            </a:r>
          </a:p>
          <a:p>
            <a:r>
              <a:rPr lang="en-US" dirty="0"/>
              <a:t>Capable workforce for intelligent manufacturing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3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0BA65-92A6-FB4D-8539-DFBDBC833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Competitiveness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71936-609E-6248-A95A-0AA2F6078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Digitize control loops</a:t>
            </a:r>
          </a:p>
          <a:p>
            <a:r>
              <a:rPr lang="en-US" dirty="0" err="1"/>
              <a:t>Sensorize</a:t>
            </a:r>
            <a:r>
              <a:rPr lang="en-US" dirty="0"/>
              <a:t> operations</a:t>
            </a:r>
          </a:p>
          <a:p>
            <a:r>
              <a:rPr lang="en-US" dirty="0"/>
              <a:t>Network plant floor operations</a:t>
            </a:r>
          </a:p>
          <a:p>
            <a:r>
              <a:rPr lang="en-US" dirty="0"/>
              <a:t>Digitally integrate up/downstream supply chains</a:t>
            </a:r>
          </a:p>
          <a:p>
            <a:r>
              <a:rPr lang="en-US" dirty="0"/>
              <a:t>Capable workforce for intelligent manufacturing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Cybersecurity is becoming a roadblock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4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0BA65-92A6-FB4D-8539-DFBDBC833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Cybersecurity </a:t>
            </a:r>
            <a:r>
              <a:rPr lang="en-US" dirty="0" err="1"/>
              <a:t>Challanges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71936-609E-6248-A95A-0AA2F6078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334597" cy="4351338"/>
          </a:xfrm>
        </p:spPr>
        <p:txBody>
          <a:bodyPr>
            <a:normAutofit/>
          </a:bodyPr>
          <a:lstStyle/>
          <a:p>
            <a:r>
              <a:rPr lang="en-US" dirty="0"/>
              <a:t>Current operations have limited/no cybersecurity</a:t>
            </a:r>
          </a:p>
          <a:p>
            <a:r>
              <a:rPr lang="en-US" dirty="0"/>
              <a:t>Digitization expands incident opportunity &amp; impacts</a:t>
            </a:r>
          </a:p>
          <a:p>
            <a:r>
              <a:rPr lang="en-US" dirty="0"/>
              <a:t> the impact of incidents</a:t>
            </a:r>
          </a:p>
          <a:p>
            <a:r>
              <a:rPr lang="en-US" dirty="0"/>
              <a:t>Malicious cyber actors are active</a:t>
            </a:r>
          </a:p>
          <a:p>
            <a:r>
              <a:rPr lang="en-US" dirty="0"/>
              <a:t>No easy answers on the horizon</a:t>
            </a:r>
          </a:p>
          <a:p>
            <a:r>
              <a:rPr lang="en-US" dirty="0">
                <a:solidFill>
                  <a:schemeClr val="bg1"/>
                </a:solidFill>
              </a:rPr>
              <a:t>Manufacturers have a dilemma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Increase risk with digitization?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   or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Increase risk of not being competitive?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3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0BA65-92A6-FB4D-8539-DFBDBC833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Cybersecurity </a:t>
            </a:r>
            <a:r>
              <a:rPr lang="en-US" dirty="0" err="1"/>
              <a:t>Challanges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71936-609E-6248-A95A-0AA2F6078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334597" cy="4351338"/>
          </a:xfrm>
        </p:spPr>
        <p:txBody>
          <a:bodyPr>
            <a:normAutofit/>
          </a:bodyPr>
          <a:lstStyle/>
          <a:p>
            <a:r>
              <a:rPr lang="en-US" dirty="0"/>
              <a:t>Current operations have limited/no cybersecurity</a:t>
            </a:r>
          </a:p>
          <a:p>
            <a:r>
              <a:rPr lang="en-US" dirty="0"/>
              <a:t>Digitization expands incident opportunity &amp; impacts</a:t>
            </a:r>
          </a:p>
          <a:p>
            <a:r>
              <a:rPr lang="en-US" dirty="0"/>
              <a:t> the impact of incidents</a:t>
            </a:r>
          </a:p>
          <a:p>
            <a:r>
              <a:rPr lang="en-US" dirty="0"/>
              <a:t>Malicious cyber actors are active</a:t>
            </a:r>
          </a:p>
          <a:p>
            <a:r>
              <a:rPr lang="en-US" dirty="0"/>
              <a:t>No easy answers on the horizon</a:t>
            </a:r>
          </a:p>
          <a:p>
            <a:r>
              <a:rPr lang="en-US" dirty="0">
                <a:solidFill>
                  <a:srgbClr val="FF0000"/>
                </a:solidFill>
              </a:rPr>
              <a:t>Manufacturers have a dilemma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Increase risk with digitization?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or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Increase risk of not being competitive?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3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CF60B-7D8D-F54D-9C4B-C006D9650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195682" cy="1325563"/>
          </a:xfrm>
        </p:spPr>
        <p:txBody>
          <a:bodyPr/>
          <a:lstStyle/>
          <a:p>
            <a:r>
              <a:rPr lang="en-US" dirty="0"/>
              <a:t>What do U.S. Manufacturers Need?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5A61D-82E7-D44D-B75C-34D401C42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”Invisible” cybersecurity</a:t>
            </a:r>
          </a:p>
          <a:p>
            <a:pPr lvl="1"/>
            <a:r>
              <a:rPr lang="en-US" dirty="0"/>
              <a:t>Doesn’t obstruct operations </a:t>
            </a:r>
          </a:p>
          <a:p>
            <a:r>
              <a:rPr lang="en-US" dirty="0"/>
              <a:t>Effective cybersecurity</a:t>
            </a:r>
          </a:p>
          <a:p>
            <a:pPr lvl="1"/>
            <a:r>
              <a:rPr lang="en-US" dirty="0"/>
              <a:t>Strong enough to even challenge capable adversaries</a:t>
            </a:r>
          </a:p>
          <a:p>
            <a:r>
              <a:rPr lang="en-US" dirty="0"/>
              <a:t>Broadly adopted cybersecurity</a:t>
            </a:r>
          </a:p>
          <a:p>
            <a:pPr lvl="1"/>
            <a:r>
              <a:rPr lang="en-US" dirty="0"/>
              <a:t>Supply chain integration requires it</a:t>
            </a:r>
          </a:p>
          <a:p>
            <a:r>
              <a:rPr lang="en-US" dirty="0"/>
              <a:t>Affordable cybersecurity </a:t>
            </a:r>
          </a:p>
          <a:p>
            <a:pPr lvl="1"/>
            <a:r>
              <a:rPr lang="en-US" dirty="0"/>
              <a:t>Costs, time, and skills required are reasonable (low)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88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354</Words>
  <Application>Microsoft Office PowerPoint</Application>
  <PresentationFormat>On-screen Show (4:3)</PresentationFormat>
  <Paragraphs>89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Assured Software for Advanced Intelligent Manufacturing</vt:lpstr>
      <vt:lpstr>U.S. Manufacturing </vt:lpstr>
      <vt:lpstr>Goals for Intelligent Manufacturing</vt:lpstr>
      <vt:lpstr>Goals for Intelligent Manufacturing</vt:lpstr>
      <vt:lpstr>Improving Competitiveness</vt:lpstr>
      <vt:lpstr>Improving Competitiveness</vt:lpstr>
      <vt:lpstr>Cybersecurity Challanges</vt:lpstr>
      <vt:lpstr>Cybersecurity Challanges</vt:lpstr>
      <vt:lpstr>What do U.S. Manufacturers Need?</vt:lpstr>
      <vt:lpstr>The Opportunity for seL4 etc.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Assured Software for Intelligent Manufacturing</dc:title>
  <dc:creator/>
  <cp:lastModifiedBy/>
  <cp:revision>1</cp:revision>
  <dcterms:created xsi:type="dcterms:W3CDTF">2019-10-23T14:44:07Z</dcterms:created>
  <dcterms:modified xsi:type="dcterms:W3CDTF">2019-10-23T14:45:26Z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