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1" autoAdjust="0"/>
    <p:restoredTop sz="94660"/>
  </p:normalViewPr>
  <p:slideViewPr>
    <p:cSldViewPr snapToGrid="0">
      <p:cViewPr varScale="1">
        <p:scale>
          <a:sx n="84" d="100"/>
          <a:sy n="84" d="100"/>
        </p:scale>
        <p:origin x="110"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9324E-DBE1-3AB7-010C-72C257C8A7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3D3EFD-DB4B-9FBF-E85D-9ADBE5DAC1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6512DB-DFDC-F2A6-F893-50EE04C55265}"/>
              </a:ext>
            </a:extLst>
          </p:cNvPr>
          <p:cNvSpPr>
            <a:spLocks noGrp="1"/>
          </p:cNvSpPr>
          <p:nvPr>
            <p:ph type="dt" sz="half" idx="10"/>
          </p:nvPr>
        </p:nvSpPr>
        <p:spPr/>
        <p:txBody>
          <a:bodyPr/>
          <a:lstStyle/>
          <a:p>
            <a:fld id="{4572F5C7-35EE-4858-AAC4-3FB6B2C8C254}" type="datetimeFigureOut">
              <a:rPr lang="en-US" smtClean="0"/>
              <a:t>9/20/2022</a:t>
            </a:fld>
            <a:endParaRPr lang="en-US"/>
          </a:p>
        </p:txBody>
      </p:sp>
      <p:sp>
        <p:nvSpPr>
          <p:cNvPr id="5" name="Footer Placeholder 4">
            <a:extLst>
              <a:ext uri="{FF2B5EF4-FFF2-40B4-BE49-F238E27FC236}">
                <a16:creationId xmlns:a16="http://schemas.microsoft.com/office/drawing/2014/main" id="{22F0AD21-B793-4A35-816A-CFDACBB0F4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208DF-243B-1DFB-3C5A-BE0D6A9A86CA}"/>
              </a:ext>
            </a:extLst>
          </p:cNvPr>
          <p:cNvSpPr>
            <a:spLocks noGrp="1"/>
          </p:cNvSpPr>
          <p:nvPr>
            <p:ph type="sldNum" sz="quarter" idx="12"/>
          </p:nvPr>
        </p:nvSpPr>
        <p:spPr/>
        <p:txBody>
          <a:bodyPr/>
          <a:lstStyle/>
          <a:p>
            <a:fld id="{132BCD4A-6C26-4FA4-931E-937005A33BE9}" type="slidenum">
              <a:rPr lang="en-US" smtClean="0"/>
              <a:t>‹#›</a:t>
            </a:fld>
            <a:endParaRPr lang="en-US"/>
          </a:p>
        </p:txBody>
      </p:sp>
    </p:spTree>
    <p:extLst>
      <p:ext uri="{BB962C8B-B14F-4D97-AF65-F5344CB8AC3E}">
        <p14:creationId xmlns:p14="http://schemas.microsoft.com/office/powerpoint/2010/main" val="2989271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760FD-1B40-92BE-60C0-2197702455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05B595-B4C6-07F6-E21F-057B231981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2CD59C-FC02-23D9-443E-B48B2F1931C1}"/>
              </a:ext>
            </a:extLst>
          </p:cNvPr>
          <p:cNvSpPr>
            <a:spLocks noGrp="1"/>
          </p:cNvSpPr>
          <p:nvPr>
            <p:ph type="dt" sz="half" idx="10"/>
          </p:nvPr>
        </p:nvSpPr>
        <p:spPr/>
        <p:txBody>
          <a:bodyPr/>
          <a:lstStyle/>
          <a:p>
            <a:fld id="{4572F5C7-35EE-4858-AAC4-3FB6B2C8C254}" type="datetimeFigureOut">
              <a:rPr lang="en-US" smtClean="0"/>
              <a:t>9/20/2022</a:t>
            </a:fld>
            <a:endParaRPr lang="en-US"/>
          </a:p>
        </p:txBody>
      </p:sp>
      <p:sp>
        <p:nvSpPr>
          <p:cNvPr id="5" name="Footer Placeholder 4">
            <a:extLst>
              <a:ext uri="{FF2B5EF4-FFF2-40B4-BE49-F238E27FC236}">
                <a16:creationId xmlns:a16="http://schemas.microsoft.com/office/drawing/2014/main" id="{C6DCCEAB-FC28-A247-286E-527983389D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0AF01A-231D-76C8-EB98-754294739167}"/>
              </a:ext>
            </a:extLst>
          </p:cNvPr>
          <p:cNvSpPr>
            <a:spLocks noGrp="1"/>
          </p:cNvSpPr>
          <p:nvPr>
            <p:ph type="sldNum" sz="quarter" idx="12"/>
          </p:nvPr>
        </p:nvSpPr>
        <p:spPr/>
        <p:txBody>
          <a:bodyPr/>
          <a:lstStyle/>
          <a:p>
            <a:fld id="{132BCD4A-6C26-4FA4-931E-937005A33BE9}" type="slidenum">
              <a:rPr lang="en-US" smtClean="0"/>
              <a:t>‹#›</a:t>
            </a:fld>
            <a:endParaRPr lang="en-US"/>
          </a:p>
        </p:txBody>
      </p:sp>
    </p:spTree>
    <p:extLst>
      <p:ext uri="{BB962C8B-B14F-4D97-AF65-F5344CB8AC3E}">
        <p14:creationId xmlns:p14="http://schemas.microsoft.com/office/powerpoint/2010/main" val="223699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624B45-A4AB-4FC7-A969-6779A288E2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7D0FF5-723C-18EA-CFDE-468CD0F934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BBA2C9-47F7-E4A7-C5BB-1CB1B9C561A4}"/>
              </a:ext>
            </a:extLst>
          </p:cNvPr>
          <p:cNvSpPr>
            <a:spLocks noGrp="1"/>
          </p:cNvSpPr>
          <p:nvPr>
            <p:ph type="dt" sz="half" idx="10"/>
          </p:nvPr>
        </p:nvSpPr>
        <p:spPr/>
        <p:txBody>
          <a:bodyPr/>
          <a:lstStyle/>
          <a:p>
            <a:fld id="{4572F5C7-35EE-4858-AAC4-3FB6B2C8C254}" type="datetimeFigureOut">
              <a:rPr lang="en-US" smtClean="0"/>
              <a:t>9/20/2022</a:t>
            </a:fld>
            <a:endParaRPr lang="en-US"/>
          </a:p>
        </p:txBody>
      </p:sp>
      <p:sp>
        <p:nvSpPr>
          <p:cNvPr id="5" name="Footer Placeholder 4">
            <a:extLst>
              <a:ext uri="{FF2B5EF4-FFF2-40B4-BE49-F238E27FC236}">
                <a16:creationId xmlns:a16="http://schemas.microsoft.com/office/drawing/2014/main" id="{AC3ED005-7007-3051-1D54-313D626EE6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1809F9-5082-4C92-B3A5-31B4D25A8FEB}"/>
              </a:ext>
            </a:extLst>
          </p:cNvPr>
          <p:cNvSpPr>
            <a:spLocks noGrp="1"/>
          </p:cNvSpPr>
          <p:nvPr>
            <p:ph type="sldNum" sz="quarter" idx="12"/>
          </p:nvPr>
        </p:nvSpPr>
        <p:spPr/>
        <p:txBody>
          <a:bodyPr/>
          <a:lstStyle/>
          <a:p>
            <a:fld id="{132BCD4A-6C26-4FA4-931E-937005A33BE9}" type="slidenum">
              <a:rPr lang="en-US" smtClean="0"/>
              <a:t>‹#›</a:t>
            </a:fld>
            <a:endParaRPr lang="en-US"/>
          </a:p>
        </p:txBody>
      </p:sp>
    </p:spTree>
    <p:extLst>
      <p:ext uri="{BB962C8B-B14F-4D97-AF65-F5344CB8AC3E}">
        <p14:creationId xmlns:p14="http://schemas.microsoft.com/office/powerpoint/2010/main" val="1511097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936F-F87B-CE01-18CA-D6C336DC67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7172D-351B-5DFD-BEB5-1323581CAE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A6DD8-799C-1466-A568-BB6612D7EE9E}"/>
              </a:ext>
            </a:extLst>
          </p:cNvPr>
          <p:cNvSpPr>
            <a:spLocks noGrp="1"/>
          </p:cNvSpPr>
          <p:nvPr>
            <p:ph type="dt" sz="half" idx="10"/>
          </p:nvPr>
        </p:nvSpPr>
        <p:spPr/>
        <p:txBody>
          <a:bodyPr/>
          <a:lstStyle/>
          <a:p>
            <a:fld id="{4572F5C7-35EE-4858-AAC4-3FB6B2C8C254}" type="datetimeFigureOut">
              <a:rPr lang="en-US" smtClean="0"/>
              <a:t>9/20/2022</a:t>
            </a:fld>
            <a:endParaRPr lang="en-US"/>
          </a:p>
        </p:txBody>
      </p:sp>
      <p:sp>
        <p:nvSpPr>
          <p:cNvPr id="5" name="Footer Placeholder 4">
            <a:extLst>
              <a:ext uri="{FF2B5EF4-FFF2-40B4-BE49-F238E27FC236}">
                <a16:creationId xmlns:a16="http://schemas.microsoft.com/office/drawing/2014/main" id="{03CBCB17-2E7D-F63C-F3D6-FC0BEBB149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86D543-3748-BF31-BE2B-68DD9C4D5487}"/>
              </a:ext>
            </a:extLst>
          </p:cNvPr>
          <p:cNvSpPr>
            <a:spLocks noGrp="1"/>
          </p:cNvSpPr>
          <p:nvPr>
            <p:ph type="sldNum" sz="quarter" idx="12"/>
          </p:nvPr>
        </p:nvSpPr>
        <p:spPr/>
        <p:txBody>
          <a:bodyPr/>
          <a:lstStyle/>
          <a:p>
            <a:fld id="{132BCD4A-6C26-4FA4-931E-937005A33BE9}" type="slidenum">
              <a:rPr lang="en-US" smtClean="0"/>
              <a:t>‹#›</a:t>
            </a:fld>
            <a:endParaRPr lang="en-US"/>
          </a:p>
        </p:txBody>
      </p:sp>
    </p:spTree>
    <p:extLst>
      <p:ext uri="{BB962C8B-B14F-4D97-AF65-F5344CB8AC3E}">
        <p14:creationId xmlns:p14="http://schemas.microsoft.com/office/powerpoint/2010/main" val="148371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3EE35-0E06-F6F7-DDD1-6F6D20DB4B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7D76E3-B291-F1CA-9287-37AE3E9EF2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C2F020-A722-DDDC-F638-5D6AC89CCBF2}"/>
              </a:ext>
            </a:extLst>
          </p:cNvPr>
          <p:cNvSpPr>
            <a:spLocks noGrp="1"/>
          </p:cNvSpPr>
          <p:nvPr>
            <p:ph type="dt" sz="half" idx="10"/>
          </p:nvPr>
        </p:nvSpPr>
        <p:spPr/>
        <p:txBody>
          <a:bodyPr/>
          <a:lstStyle/>
          <a:p>
            <a:fld id="{4572F5C7-35EE-4858-AAC4-3FB6B2C8C254}" type="datetimeFigureOut">
              <a:rPr lang="en-US" smtClean="0"/>
              <a:t>9/20/2022</a:t>
            </a:fld>
            <a:endParaRPr lang="en-US"/>
          </a:p>
        </p:txBody>
      </p:sp>
      <p:sp>
        <p:nvSpPr>
          <p:cNvPr id="5" name="Footer Placeholder 4">
            <a:extLst>
              <a:ext uri="{FF2B5EF4-FFF2-40B4-BE49-F238E27FC236}">
                <a16:creationId xmlns:a16="http://schemas.microsoft.com/office/drawing/2014/main" id="{8EE523EE-EB76-7FF1-915D-8101F57630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60975-0338-E986-5746-385B77A049E7}"/>
              </a:ext>
            </a:extLst>
          </p:cNvPr>
          <p:cNvSpPr>
            <a:spLocks noGrp="1"/>
          </p:cNvSpPr>
          <p:nvPr>
            <p:ph type="sldNum" sz="quarter" idx="12"/>
          </p:nvPr>
        </p:nvSpPr>
        <p:spPr/>
        <p:txBody>
          <a:bodyPr/>
          <a:lstStyle/>
          <a:p>
            <a:fld id="{132BCD4A-6C26-4FA4-931E-937005A33BE9}" type="slidenum">
              <a:rPr lang="en-US" smtClean="0"/>
              <a:t>‹#›</a:t>
            </a:fld>
            <a:endParaRPr lang="en-US"/>
          </a:p>
        </p:txBody>
      </p:sp>
    </p:spTree>
    <p:extLst>
      <p:ext uri="{BB962C8B-B14F-4D97-AF65-F5344CB8AC3E}">
        <p14:creationId xmlns:p14="http://schemas.microsoft.com/office/powerpoint/2010/main" val="3732593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229E-0C0B-8C76-889B-6DEBC0606D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13F7C8-366A-BAB7-5B60-831BD2E87E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B7E172-A708-FDC5-33E2-CEA585F22E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34C8A9D-C805-30D5-D23F-FCA2FA4FD853}"/>
              </a:ext>
            </a:extLst>
          </p:cNvPr>
          <p:cNvSpPr>
            <a:spLocks noGrp="1"/>
          </p:cNvSpPr>
          <p:nvPr>
            <p:ph type="dt" sz="half" idx="10"/>
          </p:nvPr>
        </p:nvSpPr>
        <p:spPr/>
        <p:txBody>
          <a:bodyPr/>
          <a:lstStyle/>
          <a:p>
            <a:fld id="{4572F5C7-35EE-4858-AAC4-3FB6B2C8C254}" type="datetimeFigureOut">
              <a:rPr lang="en-US" smtClean="0"/>
              <a:t>9/20/2022</a:t>
            </a:fld>
            <a:endParaRPr lang="en-US"/>
          </a:p>
        </p:txBody>
      </p:sp>
      <p:sp>
        <p:nvSpPr>
          <p:cNvPr id="6" name="Footer Placeholder 5">
            <a:extLst>
              <a:ext uri="{FF2B5EF4-FFF2-40B4-BE49-F238E27FC236}">
                <a16:creationId xmlns:a16="http://schemas.microsoft.com/office/drawing/2014/main" id="{ECCD447C-1EB8-CF98-E51E-39D04B4C31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C35B42-9C43-17AA-028C-F5E8A2025738}"/>
              </a:ext>
            </a:extLst>
          </p:cNvPr>
          <p:cNvSpPr>
            <a:spLocks noGrp="1"/>
          </p:cNvSpPr>
          <p:nvPr>
            <p:ph type="sldNum" sz="quarter" idx="12"/>
          </p:nvPr>
        </p:nvSpPr>
        <p:spPr/>
        <p:txBody>
          <a:bodyPr/>
          <a:lstStyle/>
          <a:p>
            <a:fld id="{132BCD4A-6C26-4FA4-931E-937005A33BE9}" type="slidenum">
              <a:rPr lang="en-US" smtClean="0"/>
              <a:t>‹#›</a:t>
            </a:fld>
            <a:endParaRPr lang="en-US"/>
          </a:p>
        </p:txBody>
      </p:sp>
    </p:spTree>
    <p:extLst>
      <p:ext uri="{BB962C8B-B14F-4D97-AF65-F5344CB8AC3E}">
        <p14:creationId xmlns:p14="http://schemas.microsoft.com/office/powerpoint/2010/main" val="1277142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B3A55-1B9D-F19D-B987-CB09F31BE7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A98FC4-8322-D0D6-E9D6-83C6BB7988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4291C4-5EC3-DE20-237C-35C7D171A0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302863-08A2-2826-03C3-BC5239F302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76BFF8-3605-E671-C5E1-B27ADAA6FB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D0DCD2-63C1-C3C1-983B-4A8352AD56B2}"/>
              </a:ext>
            </a:extLst>
          </p:cNvPr>
          <p:cNvSpPr>
            <a:spLocks noGrp="1"/>
          </p:cNvSpPr>
          <p:nvPr>
            <p:ph type="dt" sz="half" idx="10"/>
          </p:nvPr>
        </p:nvSpPr>
        <p:spPr/>
        <p:txBody>
          <a:bodyPr/>
          <a:lstStyle/>
          <a:p>
            <a:fld id="{4572F5C7-35EE-4858-AAC4-3FB6B2C8C254}" type="datetimeFigureOut">
              <a:rPr lang="en-US" smtClean="0"/>
              <a:t>9/20/2022</a:t>
            </a:fld>
            <a:endParaRPr lang="en-US"/>
          </a:p>
        </p:txBody>
      </p:sp>
      <p:sp>
        <p:nvSpPr>
          <p:cNvPr id="8" name="Footer Placeholder 7">
            <a:extLst>
              <a:ext uri="{FF2B5EF4-FFF2-40B4-BE49-F238E27FC236}">
                <a16:creationId xmlns:a16="http://schemas.microsoft.com/office/drawing/2014/main" id="{CB1EB37B-2D98-993B-FCDE-BB3CB74E79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17F185-30EF-C3AA-E47B-2EDD42EC6609}"/>
              </a:ext>
            </a:extLst>
          </p:cNvPr>
          <p:cNvSpPr>
            <a:spLocks noGrp="1"/>
          </p:cNvSpPr>
          <p:nvPr>
            <p:ph type="sldNum" sz="quarter" idx="12"/>
          </p:nvPr>
        </p:nvSpPr>
        <p:spPr/>
        <p:txBody>
          <a:bodyPr/>
          <a:lstStyle/>
          <a:p>
            <a:fld id="{132BCD4A-6C26-4FA4-931E-937005A33BE9}" type="slidenum">
              <a:rPr lang="en-US" smtClean="0"/>
              <a:t>‹#›</a:t>
            </a:fld>
            <a:endParaRPr lang="en-US"/>
          </a:p>
        </p:txBody>
      </p:sp>
    </p:spTree>
    <p:extLst>
      <p:ext uri="{BB962C8B-B14F-4D97-AF65-F5344CB8AC3E}">
        <p14:creationId xmlns:p14="http://schemas.microsoft.com/office/powerpoint/2010/main" val="404796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F1302-AF0E-1FC9-862B-D1C0BB8966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9E2B87-8689-1F64-DF1A-C2E78921AE26}"/>
              </a:ext>
            </a:extLst>
          </p:cNvPr>
          <p:cNvSpPr>
            <a:spLocks noGrp="1"/>
          </p:cNvSpPr>
          <p:nvPr>
            <p:ph type="dt" sz="half" idx="10"/>
          </p:nvPr>
        </p:nvSpPr>
        <p:spPr/>
        <p:txBody>
          <a:bodyPr/>
          <a:lstStyle/>
          <a:p>
            <a:fld id="{4572F5C7-35EE-4858-AAC4-3FB6B2C8C254}" type="datetimeFigureOut">
              <a:rPr lang="en-US" smtClean="0"/>
              <a:t>9/20/2022</a:t>
            </a:fld>
            <a:endParaRPr lang="en-US"/>
          </a:p>
        </p:txBody>
      </p:sp>
      <p:sp>
        <p:nvSpPr>
          <p:cNvPr id="4" name="Footer Placeholder 3">
            <a:extLst>
              <a:ext uri="{FF2B5EF4-FFF2-40B4-BE49-F238E27FC236}">
                <a16:creationId xmlns:a16="http://schemas.microsoft.com/office/drawing/2014/main" id="{395B2F1C-AD8A-D03F-9739-FD28427958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3B0CFC-8691-89F0-7C87-87D97A53F923}"/>
              </a:ext>
            </a:extLst>
          </p:cNvPr>
          <p:cNvSpPr>
            <a:spLocks noGrp="1"/>
          </p:cNvSpPr>
          <p:nvPr>
            <p:ph type="sldNum" sz="quarter" idx="12"/>
          </p:nvPr>
        </p:nvSpPr>
        <p:spPr/>
        <p:txBody>
          <a:bodyPr/>
          <a:lstStyle/>
          <a:p>
            <a:fld id="{132BCD4A-6C26-4FA4-931E-937005A33BE9}" type="slidenum">
              <a:rPr lang="en-US" smtClean="0"/>
              <a:t>‹#›</a:t>
            </a:fld>
            <a:endParaRPr lang="en-US"/>
          </a:p>
        </p:txBody>
      </p:sp>
    </p:spTree>
    <p:extLst>
      <p:ext uri="{BB962C8B-B14F-4D97-AF65-F5344CB8AC3E}">
        <p14:creationId xmlns:p14="http://schemas.microsoft.com/office/powerpoint/2010/main" val="4264039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706BEE-E366-F646-3556-19BF858DADE6}"/>
              </a:ext>
            </a:extLst>
          </p:cNvPr>
          <p:cNvSpPr>
            <a:spLocks noGrp="1"/>
          </p:cNvSpPr>
          <p:nvPr>
            <p:ph type="dt" sz="half" idx="10"/>
          </p:nvPr>
        </p:nvSpPr>
        <p:spPr/>
        <p:txBody>
          <a:bodyPr/>
          <a:lstStyle/>
          <a:p>
            <a:fld id="{4572F5C7-35EE-4858-AAC4-3FB6B2C8C254}" type="datetimeFigureOut">
              <a:rPr lang="en-US" smtClean="0"/>
              <a:t>9/20/2022</a:t>
            </a:fld>
            <a:endParaRPr lang="en-US"/>
          </a:p>
        </p:txBody>
      </p:sp>
      <p:sp>
        <p:nvSpPr>
          <p:cNvPr id="3" name="Footer Placeholder 2">
            <a:extLst>
              <a:ext uri="{FF2B5EF4-FFF2-40B4-BE49-F238E27FC236}">
                <a16:creationId xmlns:a16="http://schemas.microsoft.com/office/drawing/2014/main" id="{0D72A941-F03E-1C93-A5E9-33C2F9AD4D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4467AD6-5812-6298-EF9B-5173D6FE6BEF}"/>
              </a:ext>
            </a:extLst>
          </p:cNvPr>
          <p:cNvSpPr>
            <a:spLocks noGrp="1"/>
          </p:cNvSpPr>
          <p:nvPr>
            <p:ph type="sldNum" sz="quarter" idx="12"/>
          </p:nvPr>
        </p:nvSpPr>
        <p:spPr/>
        <p:txBody>
          <a:bodyPr/>
          <a:lstStyle/>
          <a:p>
            <a:fld id="{132BCD4A-6C26-4FA4-931E-937005A33BE9}" type="slidenum">
              <a:rPr lang="en-US" smtClean="0"/>
              <a:t>‹#›</a:t>
            </a:fld>
            <a:endParaRPr lang="en-US"/>
          </a:p>
        </p:txBody>
      </p:sp>
    </p:spTree>
    <p:extLst>
      <p:ext uri="{BB962C8B-B14F-4D97-AF65-F5344CB8AC3E}">
        <p14:creationId xmlns:p14="http://schemas.microsoft.com/office/powerpoint/2010/main" val="390423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80197-22D2-AB11-2061-4DC9D29718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B60EB5-4A9B-58E4-965C-458E24A6E8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D26738-9741-1102-D1D2-37D3B406A5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3209B7-A5B0-069C-0EFF-935924094699}"/>
              </a:ext>
            </a:extLst>
          </p:cNvPr>
          <p:cNvSpPr>
            <a:spLocks noGrp="1"/>
          </p:cNvSpPr>
          <p:nvPr>
            <p:ph type="dt" sz="half" idx="10"/>
          </p:nvPr>
        </p:nvSpPr>
        <p:spPr/>
        <p:txBody>
          <a:bodyPr/>
          <a:lstStyle/>
          <a:p>
            <a:fld id="{4572F5C7-35EE-4858-AAC4-3FB6B2C8C254}" type="datetimeFigureOut">
              <a:rPr lang="en-US" smtClean="0"/>
              <a:t>9/20/2022</a:t>
            </a:fld>
            <a:endParaRPr lang="en-US"/>
          </a:p>
        </p:txBody>
      </p:sp>
      <p:sp>
        <p:nvSpPr>
          <p:cNvPr id="6" name="Footer Placeholder 5">
            <a:extLst>
              <a:ext uri="{FF2B5EF4-FFF2-40B4-BE49-F238E27FC236}">
                <a16:creationId xmlns:a16="http://schemas.microsoft.com/office/drawing/2014/main" id="{F44CB3C1-5C7A-C429-F403-093BFE3461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D5C476-7291-9A5E-A89C-02CB321F3BC1}"/>
              </a:ext>
            </a:extLst>
          </p:cNvPr>
          <p:cNvSpPr>
            <a:spLocks noGrp="1"/>
          </p:cNvSpPr>
          <p:nvPr>
            <p:ph type="sldNum" sz="quarter" idx="12"/>
          </p:nvPr>
        </p:nvSpPr>
        <p:spPr/>
        <p:txBody>
          <a:bodyPr/>
          <a:lstStyle/>
          <a:p>
            <a:fld id="{132BCD4A-6C26-4FA4-931E-937005A33BE9}" type="slidenum">
              <a:rPr lang="en-US" smtClean="0"/>
              <a:t>‹#›</a:t>
            </a:fld>
            <a:endParaRPr lang="en-US"/>
          </a:p>
        </p:txBody>
      </p:sp>
    </p:spTree>
    <p:extLst>
      <p:ext uri="{BB962C8B-B14F-4D97-AF65-F5344CB8AC3E}">
        <p14:creationId xmlns:p14="http://schemas.microsoft.com/office/powerpoint/2010/main" val="632822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692E-170D-EFC1-2087-03E226803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3306BA-66A2-7C90-39D8-9A955A3465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0E20B6-4187-68AC-EC05-9F8A860F2D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C1E638-1D47-DED7-504B-D33C3D76CDB0}"/>
              </a:ext>
            </a:extLst>
          </p:cNvPr>
          <p:cNvSpPr>
            <a:spLocks noGrp="1"/>
          </p:cNvSpPr>
          <p:nvPr>
            <p:ph type="dt" sz="half" idx="10"/>
          </p:nvPr>
        </p:nvSpPr>
        <p:spPr/>
        <p:txBody>
          <a:bodyPr/>
          <a:lstStyle/>
          <a:p>
            <a:fld id="{4572F5C7-35EE-4858-AAC4-3FB6B2C8C254}" type="datetimeFigureOut">
              <a:rPr lang="en-US" smtClean="0"/>
              <a:t>9/20/2022</a:t>
            </a:fld>
            <a:endParaRPr lang="en-US"/>
          </a:p>
        </p:txBody>
      </p:sp>
      <p:sp>
        <p:nvSpPr>
          <p:cNvPr id="6" name="Footer Placeholder 5">
            <a:extLst>
              <a:ext uri="{FF2B5EF4-FFF2-40B4-BE49-F238E27FC236}">
                <a16:creationId xmlns:a16="http://schemas.microsoft.com/office/drawing/2014/main" id="{5AD008DE-E73D-4912-EC3B-A60381F31B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83699E-ED02-31EA-F1AF-54F2B89448B8}"/>
              </a:ext>
            </a:extLst>
          </p:cNvPr>
          <p:cNvSpPr>
            <a:spLocks noGrp="1"/>
          </p:cNvSpPr>
          <p:nvPr>
            <p:ph type="sldNum" sz="quarter" idx="12"/>
          </p:nvPr>
        </p:nvSpPr>
        <p:spPr/>
        <p:txBody>
          <a:bodyPr/>
          <a:lstStyle/>
          <a:p>
            <a:fld id="{132BCD4A-6C26-4FA4-931E-937005A33BE9}" type="slidenum">
              <a:rPr lang="en-US" smtClean="0"/>
              <a:t>‹#›</a:t>
            </a:fld>
            <a:endParaRPr lang="en-US"/>
          </a:p>
        </p:txBody>
      </p:sp>
    </p:spTree>
    <p:extLst>
      <p:ext uri="{BB962C8B-B14F-4D97-AF65-F5344CB8AC3E}">
        <p14:creationId xmlns:p14="http://schemas.microsoft.com/office/powerpoint/2010/main" val="22531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A2733-A689-227C-9F96-70D6E5177A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66EB1E6-EF11-CECA-5714-A944934708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B0D087-7CC4-02EC-7578-6596B32135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2F5C7-35EE-4858-AAC4-3FB6B2C8C254}" type="datetimeFigureOut">
              <a:rPr lang="en-US" smtClean="0"/>
              <a:t>9/20/2022</a:t>
            </a:fld>
            <a:endParaRPr lang="en-US"/>
          </a:p>
        </p:txBody>
      </p:sp>
      <p:sp>
        <p:nvSpPr>
          <p:cNvPr id="5" name="Footer Placeholder 4">
            <a:extLst>
              <a:ext uri="{FF2B5EF4-FFF2-40B4-BE49-F238E27FC236}">
                <a16:creationId xmlns:a16="http://schemas.microsoft.com/office/drawing/2014/main" id="{C0756C2F-43DE-0106-AD5F-4426FD8398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ECCCFC-E4F4-DEF7-A9A2-EDEA736B17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BCD4A-6C26-4FA4-931E-937005A33BE9}" type="slidenum">
              <a:rPr lang="en-US" smtClean="0"/>
              <a:t>‹#›</a:t>
            </a:fld>
            <a:endParaRPr lang="en-US"/>
          </a:p>
        </p:txBody>
      </p:sp>
    </p:spTree>
    <p:extLst>
      <p:ext uri="{BB962C8B-B14F-4D97-AF65-F5344CB8AC3E}">
        <p14:creationId xmlns:p14="http://schemas.microsoft.com/office/powerpoint/2010/main" val="988708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8172-9EA8-BD88-3510-5304657102EA}"/>
              </a:ext>
            </a:extLst>
          </p:cNvPr>
          <p:cNvSpPr>
            <a:spLocks noGrp="1"/>
          </p:cNvSpPr>
          <p:nvPr>
            <p:ph type="title"/>
          </p:nvPr>
        </p:nvSpPr>
        <p:spPr>
          <a:xfrm>
            <a:off x="838200" y="365125"/>
            <a:ext cx="10515600" cy="860171"/>
          </a:xfrm>
        </p:spPr>
        <p:txBody>
          <a:bodyPr>
            <a:normAutofit/>
          </a:bodyPr>
          <a:lstStyle/>
          <a:p>
            <a:r>
              <a:rPr lang="en-US" sz="2400" b="1" dirty="0">
                <a:latin typeface="Arial" panose="020B0604020202020204" pitchFamily="34" charset="0"/>
                <a:cs typeface="Arial" panose="020B0604020202020204" pitchFamily="34" charset="0"/>
              </a:rPr>
              <a:t>SBDA Meeting Format</a:t>
            </a:r>
            <a:endParaRPr lang="en-US" sz="2400" dirty="0"/>
          </a:p>
        </p:txBody>
      </p:sp>
      <p:sp>
        <p:nvSpPr>
          <p:cNvPr id="3" name="Content Placeholder 2">
            <a:extLst>
              <a:ext uri="{FF2B5EF4-FFF2-40B4-BE49-F238E27FC236}">
                <a16:creationId xmlns:a16="http://schemas.microsoft.com/office/drawing/2014/main" id="{6982BEC8-9B60-280E-25BA-0A3A26EA7FC4}"/>
              </a:ext>
            </a:extLst>
          </p:cNvPr>
          <p:cNvSpPr>
            <a:spLocks noGrp="1"/>
          </p:cNvSpPr>
          <p:nvPr>
            <p:ph idx="1"/>
          </p:nvPr>
        </p:nvSpPr>
        <p:spPr>
          <a:xfrm>
            <a:off x="838200" y="1124712"/>
            <a:ext cx="10515600" cy="5052251"/>
          </a:xfrm>
        </p:spPr>
        <p:txBody>
          <a:bodyPr>
            <a:normAutofit fontScale="55000" lnSpcReduction="20000"/>
          </a:bodyPr>
          <a:lstStyle/>
          <a:p>
            <a:pPr marL="0" indent="0" algn="l" rtl="0">
              <a:lnSpc>
                <a:spcPct val="120000"/>
              </a:lnSpc>
              <a:spcBef>
                <a:spcPts val="0"/>
              </a:spcBef>
              <a:spcAft>
                <a:spcPts val="0"/>
              </a:spcAft>
              <a:buNone/>
            </a:pPr>
            <a:r>
              <a:rPr lang="en-US" sz="3200" b="0" i="0" u="none" strike="noStrike" dirty="0">
                <a:solidFill>
                  <a:srgbClr val="FF0000"/>
                </a:solidFill>
                <a:effectLst/>
                <a:latin typeface="Arial" panose="020B0604020202020204" pitchFamily="34" charset="0"/>
              </a:rPr>
              <a:t>---Start the meeting promptly at 6:00 pm---</a:t>
            </a:r>
            <a:endParaRPr lang="en-US" sz="3200" b="0" dirty="0">
              <a:effectLst/>
            </a:endParaRPr>
          </a:p>
          <a:p>
            <a:pPr algn="l" rtl="0">
              <a:lnSpc>
                <a:spcPct val="120000"/>
              </a:lnSpc>
              <a:spcBef>
                <a:spcPts val="0"/>
              </a:spcBef>
              <a:spcAft>
                <a:spcPts val="1000"/>
              </a:spcAft>
            </a:pPr>
            <a:endParaRPr lang="en-US" sz="3200" b="0" i="0" u="none" strike="noStrike" dirty="0">
              <a:solidFill>
                <a:srgbClr val="000000"/>
              </a:solidFill>
              <a:effectLst/>
              <a:latin typeface="Arial" panose="020B0604020202020204" pitchFamily="34" charset="0"/>
            </a:endParaRPr>
          </a:p>
          <a:p>
            <a:pPr marL="0" indent="0" algn="l" rtl="0">
              <a:lnSpc>
                <a:spcPct val="120000"/>
              </a:lnSpc>
              <a:spcBef>
                <a:spcPts val="0"/>
              </a:spcBef>
              <a:spcAft>
                <a:spcPts val="1000"/>
              </a:spcAft>
              <a:buNone/>
            </a:pPr>
            <a:r>
              <a:rPr lang="en-US" sz="3200" b="0" i="0" u="none" strike="noStrike" dirty="0">
                <a:solidFill>
                  <a:srgbClr val="000000"/>
                </a:solidFill>
                <a:effectLst/>
                <a:latin typeface="Arial" panose="020B0604020202020204" pitchFamily="34" charset="0"/>
              </a:rPr>
              <a:t>(Let the timekeeper know how you want your 5 minutes (3 mins with a 2 min warning or 4 mins with a 1 min warning)</a:t>
            </a:r>
            <a:endParaRPr lang="en-US" sz="3200" b="0" dirty="0">
              <a:effectLst/>
            </a:endParaRPr>
          </a:p>
          <a:p>
            <a:pPr marL="0" indent="0" algn="l" rtl="0">
              <a:lnSpc>
                <a:spcPct val="120000"/>
              </a:lnSpc>
              <a:spcBef>
                <a:spcPts val="0"/>
              </a:spcBef>
              <a:spcAft>
                <a:spcPts val="1000"/>
              </a:spcAft>
              <a:buNone/>
            </a:pPr>
            <a:r>
              <a:rPr lang="en-US" sz="3200" b="0" i="0" u="none" strike="noStrike" dirty="0">
                <a:solidFill>
                  <a:srgbClr val="000000"/>
                </a:solidFill>
                <a:effectLst/>
                <a:latin typeface="Arial" panose="020B0604020202020204" pitchFamily="34" charset="0"/>
              </a:rPr>
              <a:t>“Hello and welcome to the Tuesday night meeting of Debtors Anonymous. My name is _______________and I am a _______________. </a:t>
            </a:r>
            <a:br>
              <a:rPr lang="en-US" sz="3200" b="0" i="0" u="none" strike="noStrike" dirty="0">
                <a:solidFill>
                  <a:srgbClr val="000000"/>
                </a:solidFill>
                <a:effectLst/>
                <a:latin typeface="Arial" panose="020B0604020202020204" pitchFamily="34" charset="0"/>
              </a:rPr>
            </a:br>
            <a:endParaRPr lang="en-US" sz="3200" b="0" i="0" u="none" strike="noStrike" dirty="0">
              <a:solidFill>
                <a:srgbClr val="000000"/>
              </a:solidFill>
              <a:effectLst/>
              <a:latin typeface="Arial" panose="020B0604020202020204" pitchFamily="34" charset="0"/>
            </a:endParaRPr>
          </a:p>
          <a:p>
            <a:pPr marL="0" indent="0" algn="l" rtl="0">
              <a:lnSpc>
                <a:spcPct val="120000"/>
              </a:lnSpc>
              <a:spcBef>
                <a:spcPts val="0"/>
              </a:spcBef>
              <a:spcAft>
                <a:spcPts val="1000"/>
              </a:spcAft>
              <a:buNone/>
            </a:pPr>
            <a:r>
              <a:rPr lang="en-US" sz="3200" b="0" i="0" u="none" strike="noStrike" dirty="0">
                <a:solidFill>
                  <a:srgbClr val="000000"/>
                </a:solidFill>
                <a:effectLst/>
                <a:latin typeface="Arial" panose="020B0604020202020204" pitchFamily="34" charset="0"/>
              </a:rPr>
              <a:t>For those who care to join me in the Serenity Prayer:</a:t>
            </a:r>
            <a:endParaRPr lang="en-US" sz="3200" b="0" dirty="0">
              <a:effectLst/>
            </a:endParaRPr>
          </a:p>
          <a:p>
            <a:pPr marL="0" indent="0" algn="l" rtl="0">
              <a:lnSpc>
                <a:spcPct val="120000"/>
              </a:lnSpc>
              <a:spcBef>
                <a:spcPts val="0"/>
              </a:spcBef>
              <a:spcAft>
                <a:spcPts val="1000"/>
              </a:spcAft>
              <a:buNone/>
            </a:pPr>
            <a:r>
              <a:rPr lang="en-US" sz="3200" b="0" i="0" u="none" strike="noStrike" dirty="0">
                <a:solidFill>
                  <a:srgbClr val="000000"/>
                </a:solidFill>
                <a:effectLst/>
                <a:latin typeface="Arial" panose="020B0604020202020204" pitchFamily="34" charset="0"/>
              </a:rPr>
              <a:t>"God grant me the serenity to accept the things I cannot change, courage to change the things I can, and wisdom to know the difference."</a:t>
            </a:r>
            <a:endParaRPr lang="en-US" sz="3200" b="0" dirty="0">
              <a:effectLst/>
            </a:endParaRPr>
          </a:p>
          <a:p>
            <a:pPr marL="0" indent="0" algn="l" rtl="0">
              <a:lnSpc>
                <a:spcPct val="120000"/>
              </a:lnSpc>
              <a:spcBef>
                <a:spcPts val="0"/>
              </a:spcBef>
              <a:spcAft>
                <a:spcPts val="1000"/>
              </a:spcAft>
              <a:buNone/>
            </a:pPr>
            <a:r>
              <a:rPr lang="en-US" sz="3200" b="1" i="0" u="none" strike="noStrike" dirty="0">
                <a:solidFill>
                  <a:srgbClr val="000000"/>
                </a:solidFill>
                <a:effectLst/>
                <a:latin typeface="Arial" panose="020B0604020202020204" pitchFamily="34" charset="0"/>
              </a:rPr>
              <a:t>Preamble</a:t>
            </a:r>
            <a:endParaRPr lang="en-US" sz="3200" b="0" dirty="0">
              <a:effectLst/>
            </a:endParaRPr>
          </a:p>
          <a:p>
            <a:pPr marL="0" indent="0" algn="l" rtl="0">
              <a:lnSpc>
                <a:spcPct val="120000"/>
              </a:lnSpc>
              <a:spcBef>
                <a:spcPts val="0"/>
              </a:spcBef>
              <a:spcAft>
                <a:spcPts val="1000"/>
              </a:spcAft>
              <a:buNone/>
            </a:pPr>
            <a:r>
              <a:rPr lang="en-US" sz="3200" b="0" i="0" u="none" strike="noStrike" dirty="0">
                <a:solidFill>
                  <a:srgbClr val="000000"/>
                </a:solidFill>
                <a:effectLst/>
                <a:latin typeface="Arial" panose="020B0604020202020204" pitchFamily="34" charset="0"/>
              </a:rPr>
              <a:t>Debtors Anonymous is a fellowship of men and women who share their experience, strength and hope with each other that they may solve their common problem and help others to recover from compulsive </a:t>
            </a:r>
            <a:r>
              <a:rPr lang="en-US" sz="3200" b="0" i="0" u="none" strike="noStrike" dirty="0" err="1">
                <a:solidFill>
                  <a:srgbClr val="000000"/>
                </a:solidFill>
                <a:effectLst/>
                <a:latin typeface="Arial" panose="020B0604020202020204" pitchFamily="34" charset="0"/>
              </a:rPr>
              <a:t>debting</a:t>
            </a:r>
            <a:r>
              <a:rPr lang="en-US" sz="3200" b="0" i="0" u="none" strike="noStrike" dirty="0">
                <a:solidFill>
                  <a:srgbClr val="000000"/>
                </a:solidFill>
                <a:effectLst/>
                <a:latin typeface="Arial" panose="020B0604020202020204" pitchFamily="34" charset="0"/>
              </a:rPr>
              <a:t>.</a:t>
            </a:r>
            <a:endParaRPr lang="en-US" sz="3200" b="0" dirty="0">
              <a:effectLst/>
            </a:endParaRPr>
          </a:p>
          <a:p>
            <a:endParaRPr lang="en-US" dirty="0"/>
          </a:p>
        </p:txBody>
      </p:sp>
    </p:spTree>
    <p:extLst>
      <p:ext uri="{BB962C8B-B14F-4D97-AF65-F5344CB8AC3E}">
        <p14:creationId xmlns:p14="http://schemas.microsoft.com/office/powerpoint/2010/main" val="2159188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8172-9EA8-BD88-3510-5304657102EA}"/>
              </a:ext>
            </a:extLst>
          </p:cNvPr>
          <p:cNvSpPr>
            <a:spLocks noGrp="1"/>
          </p:cNvSpPr>
          <p:nvPr>
            <p:ph type="title"/>
          </p:nvPr>
        </p:nvSpPr>
        <p:spPr>
          <a:xfrm>
            <a:off x="838200" y="365125"/>
            <a:ext cx="10515600" cy="860171"/>
          </a:xfrm>
        </p:spPr>
        <p:txBody>
          <a:bodyPr>
            <a:normAutofit/>
          </a:bodyPr>
          <a:lstStyle/>
          <a:p>
            <a:r>
              <a:rPr lang="en-US" sz="2400" b="1" dirty="0">
                <a:latin typeface="Arial" panose="020B0604020202020204" pitchFamily="34" charset="0"/>
                <a:cs typeface="Arial" panose="020B0604020202020204" pitchFamily="34" charset="0"/>
              </a:rPr>
              <a:t>SBDA Meeting Format</a:t>
            </a:r>
            <a:endParaRPr lang="en-US" sz="2400" dirty="0"/>
          </a:p>
        </p:txBody>
      </p:sp>
      <p:sp>
        <p:nvSpPr>
          <p:cNvPr id="3" name="Content Placeholder 2">
            <a:extLst>
              <a:ext uri="{FF2B5EF4-FFF2-40B4-BE49-F238E27FC236}">
                <a16:creationId xmlns:a16="http://schemas.microsoft.com/office/drawing/2014/main" id="{6982BEC8-9B60-280E-25BA-0A3A26EA7FC4}"/>
              </a:ext>
            </a:extLst>
          </p:cNvPr>
          <p:cNvSpPr>
            <a:spLocks noGrp="1"/>
          </p:cNvSpPr>
          <p:nvPr>
            <p:ph idx="1"/>
          </p:nvPr>
        </p:nvSpPr>
        <p:spPr>
          <a:xfrm>
            <a:off x="838200" y="1124712"/>
            <a:ext cx="10515600" cy="5368163"/>
          </a:xfrm>
        </p:spPr>
        <p:txBody>
          <a:bodyPr>
            <a:normAutofit fontScale="70000" lnSpcReduction="20000"/>
          </a:bodyPr>
          <a:lstStyle/>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7. We will recognize that there is enough; our resources will be generous and we will share them with others </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    and with DA.</a:t>
            </a:r>
            <a:endParaRPr lang="en-US" sz="2400" b="0" dirty="0">
              <a:effectLst/>
            </a:endParaRP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8. We will cease to compare ourselves to others; jealousy and envy will fade.</a:t>
            </a:r>
            <a:endParaRPr lang="en-US" sz="2400" b="0" dirty="0">
              <a:effectLst/>
            </a:endParaRP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9. Acceptance and Gratitude will replace regret, self pity and longing.</a:t>
            </a: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10. We will no longer fear the truth; we will move from hiding in denial to living in reality.</a:t>
            </a:r>
            <a:endParaRPr lang="en-US" sz="2400" b="0" dirty="0">
              <a:effectLst/>
            </a:endParaRP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11. Honesty will guide our actions towards a rich life filled with meaning and purpose.</a:t>
            </a:r>
            <a:endParaRPr lang="en-US" sz="2400" b="0" dirty="0">
              <a:effectLst/>
            </a:endParaRP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12. We will recognize a Power Greater than ourselves as the source of our abundance. We will ask for help   </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      and guidance and have faith that they will come.</a:t>
            </a:r>
            <a:endParaRPr lang="en-US" sz="2400" b="0" dirty="0">
              <a:effectLst/>
            </a:endParaRP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All this and more is possible. When we work this program with integrity and to the best of our ability, one day at a time, a life of prosperity and serenity will be ours. </a:t>
            </a:r>
            <a:endParaRPr lang="en-US" sz="2400" b="0" dirty="0">
              <a:effectLst/>
            </a:endParaRPr>
          </a:p>
          <a:p>
            <a:pPr marL="0" indent="0" rtl="0">
              <a:lnSpc>
                <a:spcPct val="120000"/>
              </a:lnSpc>
              <a:spcBef>
                <a:spcPts val="0"/>
              </a:spcBef>
              <a:spcAft>
                <a:spcPts val="1000"/>
              </a:spcAft>
              <a:buNone/>
            </a:pPr>
            <a:r>
              <a:rPr lang="en-US" sz="2400" b="0" i="0" u="none" strike="noStrike" dirty="0">
                <a:solidFill>
                  <a:srgbClr val="000000"/>
                </a:solidFill>
                <a:effectLst/>
                <a:latin typeface="Arial" panose="020B0604020202020204" pitchFamily="34" charset="0"/>
              </a:rPr>
              <a:t>After a moment of silence for the debtor who still suffers, please join me in the  ____________ prayer (choose a prayer).</a:t>
            </a:r>
            <a:endParaRPr lang="en-US" sz="2400" b="0" dirty="0">
              <a:effectLst/>
            </a:endParaRPr>
          </a:p>
        </p:txBody>
      </p:sp>
    </p:spTree>
    <p:extLst>
      <p:ext uri="{BB962C8B-B14F-4D97-AF65-F5344CB8AC3E}">
        <p14:creationId xmlns:p14="http://schemas.microsoft.com/office/powerpoint/2010/main" val="3488767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8172-9EA8-BD88-3510-5304657102EA}"/>
              </a:ext>
            </a:extLst>
          </p:cNvPr>
          <p:cNvSpPr>
            <a:spLocks noGrp="1"/>
          </p:cNvSpPr>
          <p:nvPr>
            <p:ph type="title"/>
          </p:nvPr>
        </p:nvSpPr>
        <p:spPr>
          <a:xfrm>
            <a:off x="838200" y="365125"/>
            <a:ext cx="10515600" cy="860171"/>
          </a:xfrm>
        </p:spPr>
        <p:txBody>
          <a:bodyPr>
            <a:normAutofit/>
          </a:bodyPr>
          <a:lstStyle/>
          <a:p>
            <a:r>
              <a:rPr lang="en-US" sz="2400" b="1" dirty="0">
                <a:latin typeface="Arial" panose="020B0604020202020204" pitchFamily="34" charset="0"/>
                <a:cs typeface="Arial" panose="020B0604020202020204" pitchFamily="34" charset="0"/>
              </a:rPr>
              <a:t>SBDA Meeting Format</a:t>
            </a:r>
            <a:endParaRPr lang="en-US" sz="2400" dirty="0"/>
          </a:p>
        </p:txBody>
      </p:sp>
      <p:sp>
        <p:nvSpPr>
          <p:cNvPr id="3" name="Content Placeholder 2">
            <a:extLst>
              <a:ext uri="{FF2B5EF4-FFF2-40B4-BE49-F238E27FC236}">
                <a16:creationId xmlns:a16="http://schemas.microsoft.com/office/drawing/2014/main" id="{6982BEC8-9B60-280E-25BA-0A3A26EA7FC4}"/>
              </a:ext>
            </a:extLst>
          </p:cNvPr>
          <p:cNvSpPr>
            <a:spLocks noGrp="1"/>
          </p:cNvSpPr>
          <p:nvPr>
            <p:ph idx="1"/>
          </p:nvPr>
        </p:nvSpPr>
        <p:spPr>
          <a:xfrm>
            <a:off x="838200" y="1124712"/>
            <a:ext cx="10515600" cy="5368163"/>
          </a:xfrm>
        </p:spPr>
        <p:txBody>
          <a:bodyPr>
            <a:normAutofit fontScale="70000" lnSpcReduction="20000"/>
          </a:bodyPr>
          <a:lstStyle/>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7. We will recognize that there is enough; our resources will be generous and we will share them with others </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    and with DA.</a:t>
            </a:r>
            <a:endParaRPr lang="en-US" sz="2400" b="0" dirty="0">
              <a:effectLst/>
            </a:endParaRP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8. We will cease to compare ourselves to others; jealousy and envy will fade.</a:t>
            </a:r>
            <a:endParaRPr lang="en-US" sz="2400" b="0" dirty="0">
              <a:effectLst/>
            </a:endParaRP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9. Acceptance and Gratitude will replace regret, self pity and longing.</a:t>
            </a: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10. We will no longer fear the truth; we will move from hiding in denial to living in reality.</a:t>
            </a:r>
            <a:endParaRPr lang="en-US" sz="2400" b="0" dirty="0">
              <a:effectLst/>
            </a:endParaRP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11. Honesty will guide our actions towards a rich life filled with meaning and purpose.</a:t>
            </a:r>
            <a:endParaRPr lang="en-US" sz="2400" b="0" dirty="0">
              <a:effectLst/>
            </a:endParaRP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12. We will recognize a Power Greater than ourselves as the source of our abundance. We will ask for help </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      and guidance and have faith that they will come.</a:t>
            </a:r>
            <a:endParaRPr lang="en-US" sz="2400" b="0" dirty="0">
              <a:effectLst/>
            </a:endParaRPr>
          </a:p>
          <a:p>
            <a:pPr marL="0" indent="0" rtl="0">
              <a:lnSpc>
                <a:spcPct val="120000"/>
              </a:lnSpc>
              <a:spcBef>
                <a:spcPts val="1200"/>
              </a:spcBef>
              <a:spcAft>
                <a:spcPts val="1200"/>
              </a:spcAft>
              <a:buNone/>
            </a:pPr>
            <a:r>
              <a:rPr lang="en-US" sz="2400" b="0" i="0" u="none" strike="noStrike" dirty="0">
                <a:solidFill>
                  <a:srgbClr val="000000"/>
                </a:solidFill>
                <a:effectLst/>
                <a:latin typeface="Arial" panose="020B0604020202020204" pitchFamily="34" charset="0"/>
              </a:rPr>
              <a:t>All this and more is possible. When we work this program with integrity and to the best of our ability, one day at a time, a life of prosperity and serenity will be ours. </a:t>
            </a:r>
            <a:endParaRPr lang="en-US" sz="2400" b="0" dirty="0">
              <a:effectLst/>
            </a:endParaRPr>
          </a:p>
          <a:p>
            <a:pPr marL="0" indent="0" rtl="0">
              <a:lnSpc>
                <a:spcPct val="120000"/>
              </a:lnSpc>
              <a:spcBef>
                <a:spcPts val="0"/>
              </a:spcBef>
              <a:spcAft>
                <a:spcPts val="1000"/>
              </a:spcAft>
              <a:buNone/>
            </a:pPr>
            <a:r>
              <a:rPr lang="en-US" sz="2400" b="0" i="0" u="none" strike="noStrike" dirty="0">
                <a:solidFill>
                  <a:srgbClr val="000000"/>
                </a:solidFill>
                <a:effectLst/>
                <a:latin typeface="Arial" panose="020B0604020202020204" pitchFamily="34" charset="0"/>
              </a:rPr>
              <a:t>After a moment of silence for the debtor who still suffers, please join me in the  ____________ prayer (choose a prayer).</a:t>
            </a:r>
            <a:endParaRPr lang="en-US" sz="2400" b="0" dirty="0">
              <a:effectLst/>
            </a:endParaRPr>
          </a:p>
        </p:txBody>
      </p:sp>
    </p:spTree>
    <p:extLst>
      <p:ext uri="{BB962C8B-B14F-4D97-AF65-F5344CB8AC3E}">
        <p14:creationId xmlns:p14="http://schemas.microsoft.com/office/powerpoint/2010/main" val="13617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8172-9EA8-BD88-3510-5304657102EA}"/>
              </a:ext>
            </a:extLst>
          </p:cNvPr>
          <p:cNvSpPr>
            <a:spLocks noGrp="1"/>
          </p:cNvSpPr>
          <p:nvPr>
            <p:ph type="title"/>
          </p:nvPr>
        </p:nvSpPr>
        <p:spPr>
          <a:xfrm>
            <a:off x="838200" y="365125"/>
            <a:ext cx="10515600" cy="860171"/>
          </a:xfrm>
        </p:spPr>
        <p:txBody>
          <a:bodyPr>
            <a:normAutofit/>
          </a:bodyPr>
          <a:lstStyle/>
          <a:p>
            <a:r>
              <a:rPr lang="en-US" sz="2400" b="1" dirty="0">
                <a:latin typeface="Arial" panose="020B0604020202020204" pitchFamily="34" charset="0"/>
                <a:cs typeface="Arial" panose="020B0604020202020204" pitchFamily="34" charset="0"/>
              </a:rPr>
              <a:t>SBDA Meeting Format</a:t>
            </a:r>
            <a:endParaRPr lang="en-US" sz="2400" dirty="0"/>
          </a:p>
        </p:txBody>
      </p:sp>
      <p:sp>
        <p:nvSpPr>
          <p:cNvPr id="3" name="Content Placeholder 2">
            <a:extLst>
              <a:ext uri="{FF2B5EF4-FFF2-40B4-BE49-F238E27FC236}">
                <a16:creationId xmlns:a16="http://schemas.microsoft.com/office/drawing/2014/main" id="{6982BEC8-9B60-280E-25BA-0A3A26EA7FC4}"/>
              </a:ext>
            </a:extLst>
          </p:cNvPr>
          <p:cNvSpPr>
            <a:spLocks noGrp="1"/>
          </p:cNvSpPr>
          <p:nvPr>
            <p:ph idx="1"/>
          </p:nvPr>
        </p:nvSpPr>
        <p:spPr>
          <a:xfrm>
            <a:off x="838200" y="1124712"/>
            <a:ext cx="10515600" cy="5052251"/>
          </a:xfrm>
        </p:spPr>
        <p:txBody>
          <a:bodyPr>
            <a:normAutofit fontScale="85000" lnSpcReduction="20000"/>
          </a:bodyPr>
          <a:lstStyle/>
          <a:p>
            <a:pPr marL="0" indent="0" rtl="0">
              <a:lnSpc>
                <a:spcPct val="120000"/>
              </a:lnSpc>
              <a:spcBef>
                <a:spcPts val="0"/>
              </a:spcBef>
              <a:spcAft>
                <a:spcPts val="1000"/>
              </a:spcAft>
              <a:buNone/>
            </a:pPr>
            <a:r>
              <a:rPr lang="en-US" sz="2000" b="0" i="0" u="none" strike="noStrike" dirty="0">
                <a:solidFill>
                  <a:srgbClr val="000000"/>
                </a:solidFill>
                <a:effectLst/>
                <a:latin typeface="Arial" panose="020B0604020202020204" pitchFamily="34" charset="0"/>
              </a:rPr>
              <a:t>The only requirement for membership is a desire to stop incurring unsecured debt.  There are no dues or fees for D.A. membership; we are self-supporting through our own contributions.  D.A. is not allied with any sect, denomination, politics, organization or institution; does not wish to engage in any controversy; neither endorses nor opposes any causes. Our primary purpose is to stop </a:t>
            </a:r>
            <a:r>
              <a:rPr lang="en-US" sz="2000" b="0" i="0" u="none" strike="noStrike" dirty="0" err="1">
                <a:solidFill>
                  <a:srgbClr val="000000"/>
                </a:solidFill>
                <a:effectLst/>
                <a:latin typeface="Arial" panose="020B0604020202020204" pitchFamily="34" charset="0"/>
              </a:rPr>
              <a:t>debting</a:t>
            </a:r>
            <a:r>
              <a:rPr lang="en-US" sz="2000" b="0" i="0" u="none" strike="noStrike" dirty="0">
                <a:solidFill>
                  <a:srgbClr val="000000"/>
                </a:solidFill>
                <a:effectLst/>
                <a:latin typeface="Arial" panose="020B0604020202020204" pitchFamily="34" charset="0"/>
              </a:rPr>
              <a:t> one day at a time and to help other compulsive debtors to stop incurring unsecured debt."</a:t>
            </a:r>
            <a:endParaRPr lang="en-US" sz="2000" b="0" dirty="0">
              <a:effectLst/>
            </a:endParaRPr>
          </a:p>
          <a:p>
            <a:pPr marL="0" indent="0" rtl="0">
              <a:lnSpc>
                <a:spcPct val="120000"/>
              </a:lnSpc>
              <a:spcBef>
                <a:spcPts val="0"/>
              </a:spcBef>
              <a:spcAft>
                <a:spcPts val="1000"/>
              </a:spcAft>
              <a:buNone/>
            </a:pPr>
            <a:endParaRPr lang="en-US" sz="2000" b="0" i="0" u="none" strike="noStrike" dirty="0">
              <a:solidFill>
                <a:srgbClr val="000000"/>
              </a:solidFill>
              <a:effectLst/>
              <a:latin typeface="Arial" panose="020B0604020202020204" pitchFamily="34" charset="0"/>
            </a:endParaRPr>
          </a:p>
          <a:p>
            <a:pPr marL="0" indent="0" rtl="0">
              <a:lnSpc>
                <a:spcPct val="120000"/>
              </a:lnSpc>
              <a:spcBef>
                <a:spcPts val="0"/>
              </a:spcBef>
              <a:spcAft>
                <a:spcPts val="1000"/>
              </a:spcAft>
              <a:buNone/>
            </a:pPr>
            <a:r>
              <a:rPr lang="en-US" sz="2000" b="0" i="0" u="none" strike="noStrike" dirty="0">
                <a:solidFill>
                  <a:srgbClr val="000000"/>
                </a:solidFill>
                <a:effectLst/>
                <a:latin typeface="Arial" panose="020B0604020202020204" pitchFamily="34" charset="0"/>
              </a:rPr>
              <a:t>Are there any newcomers here tonight?  </a:t>
            </a:r>
            <a:br>
              <a:rPr lang="en-US" sz="2000" b="0" i="0" u="none" strike="noStrike" dirty="0">
                <a:solidFill>
                  <a:srgbClr val="000000"/>
                </a:solidFill>
                <a:effectLst/>
                <a:latin typeface="Arial" panose="020B0604020202020204" pitchFamily="34" charset="0"/>
              </a:rPr>
            </a:br>
            <a:r>
              <a:rPr lang="en-US" sz="2000" b="0" i="0" u="none" strike="noStrike" dirty="0">
                <a:solidFill>
                  <a:srgbClr val="000000"/>
                </a:solidFill>
                <a:effectLst/>
                <a:latin typeface="Arial" panose="020B0604020202020204" pitchFamily="34" charset="0"/>
              </a:rPr>
              <a:t>(If so, ask them to unmute and identify themselves) </a:t>
            </a:r>
          </a:p>
          <a:p>
            <a:pPr marL="0" indent="0" rtl="0">
              <a:lnSpc>
                <a:spcPct val="120000"/>
              </a:lnSpc>
              <a:spcBef>
                <a:spcPts val="0"/>
              </a:spcBef>
              <a:spcAft>
                <a:spcPts val="1000"/>
              </a:spcAft>
              <a:buNone/>
            </a:pPr>
            <a:r>
              <a:rPr lang="en-US" sz="2000" b="0" i="0" u="none" strike="noStrike" dirty="0">
                <a:solidFill>
                  <a:srgbClr val="000000"/>
                </a:solidFill>
                <a:effectLst/>
                <a:latin typeface="Arial" panose="020B0604020202020204" pitchFamily="34" charset="0"/>
              </a:rPr>
              <a:t>We welcome you to the meeting. If you have any questions, you are welcome to stay on the line after the meeting and speak with our newcomer greeter __________________ who will now recognize anniversaries (turn over to the chip person).</a:t>
            </a:r>
            <a:endParaRPr lang="en-US" sz="2000" b="0" dirty="0">
              <a:effectLst/>
            </a:endParaRPr>
          </a:p>
          <a:p>
            <a:pPr marL="0" indent="0" rtl="0">
              <a:lnSpc>
                <a:spcPct val="120000"/>
              </a:lnSpc>
              <a:spcBef>
                <a:spcPts val="0"/>
              </a:spcBef>
              <a:spcAft>
                <a:spcPts val="0"/>
              </a:spcAft>
              <a:buNone/>
            </a:pPr>
            <a:endParaRPr lang="en-US" sz="2000" b="0" i="0" u="none" strike="noStrike" dirty="0">
              <a:solidFill>
                <a:srgbClr val="000000"/>
              </a:solidFill>
              <a:effectLst/>
              <a:latin typeface="Arial" panose="020B0604020202020204" pitchFamily="34" charset="0"/>
            </a:endParaRPr>
          </a:p>
          <a:p>
            <a:pPr marL="0" indent="0" rtl="0">
              <a:lnSpc>
                <a:spcPct val="120000"/>
              </a:lnSpc>
              <a:spcBef>
                <a:spcPts val="0"/>
              </a:spcBef>
              <a:spcAft>
                <a:spcPts val="0"/>
              </a:spcAft>
              <a:buNone/>
            </a:pPr>
            <a:r>
              <a:rPr lang="en-US" sz="2000" b="0" i="0" u="none" strike="noStrike" dirty="0">
                <a:solidFill>
                  <a:srgbClr val="000000"/>
                </a:solidFill>
                <a:effectLst/>
                <a:latin typeface="Arial" panose="020B0604020202020204" pitchFamily="34" charset="0"/>
              </a:rPr>
              <a:t>Is there anyone with 30 days…60 days…90 days…6 </a:t>
            </a:r>
            <a:r>
              <a:rPr lang="en-US" sz="2000" b="0" i="0" u="none" strike="noStrike" dirty="0" err="1">
                <a:solidFill>
                  <a:srgbClr val="000000"/>
                </a:solidFill>
                <a:effectLst/>
                <a:latin typeface="Arial" panose="020B0604020202020204" pitchFamily="34" charset="0"/>
              </a:rPr>
              <a:t>mos</a:t>
            </a:r>
            <a:r>
              <a:rPr lang="en-US" sz="2000" b="0" i="0" u="none" strike="noStrike" dirty="0">
                <a:solidFill>
                  <a:srgbClr val="000000"/>
                </a:solidFill>
                <a:effectLst/>
                <a:latin typeface="Arial" panose="020B0604020202020204" pitchFamily="34" charset="0"/>
              </a:rPr>
              <a:t>…9 </a:t>
            </a:r>
            <a:r>
              <a:rPr lang="en-US" sz="2000" b="0" i="0" u="none" strike="noStrike" dirty="0" err="1">
                <a:solidFill>
                  <a:srgbClr val="000000"/>
                </a:solidFill>
                <a:effectLst/>
                <a:latin typeface="Arial" panose="020B0604020202020204" pitchFamily="34" charset="0"/>
              </a:rPr>
              <a:t>mos</a:t>
            </a:r>
            <a:r>
              <a:rPr lang="en-US" sz="2000" b="0" i="0" u="none" strike="noStrike" dirty="0">
                <a:solidFill>
                  <a:srgbClr val="000000"/>
                </a:solidFill>
                <a:effectLst/>
                <a:latin typeface="Arial" panose="020B0604020202020204" pitchFamily="34" charset="0"/>
              </a:rPr>
              <a:t>….Any Anniversaries? (Newcomers only on business meeting night)</a:t>
            </a:r>
            <a:endParaRPr lang="en-US" sz="2000" b="0" dirty="0">
              <a:effectLst/>
            </a:endParaRPr>
          </a:p>
          <a:p>
            <a:pPr marL="0" indent="0">
              <a:lnSpc>
                <a:spcPct val="120000"/>
              </a:lnSpc>
              <a:buNone/>
            </a:pPr>
            <a:br>
              <a:rPr lang="en-US" sz="2000" b="0" dirty="0">
                <a:effectLst/>
              </a:rPr>
            </a:br>
            <a:r>
              <a:rPr lang="en-US" sz="2000" b="0" i="0" u="none" strike="noStrike" dirty="0">
                <a:solidFill>
                  <a:srgbClr val="000000"/>
                </a:solidFill>
                <a:effectLst/>
                <a:latin typeface="Arial" panose="020B0604020202020204" pitchFamily="34" charset="0"/>
              </a:rPr>
              <a:t>I’ve asked __________________to read 12 Steps of Debtors Anonymous. </a:t>
            </a:r>
            <a:endParaRPr lang="en-US" dirty="0"/>
          </a:p>
        </p:txBody>
      </p:sp>
    </p:spTree>
    <p:extLst>
      <p:ext uri="{BB962C8B-B14F-4D97-AF65-F5344CB8AC3E}">
        <p14:creationId xmlns:p14="http://schemas.microsoft.com/office/powerpoint/2010/main" val="1974324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8172-9EA8-BD88-3510-5304657102EA}"/>
              </a:ext>
            </a:extLst>
          </p:cNvPr>
          <p:cNvSpPr>
            <a:spLocks noGrp="1"/>
          </p:cNvSpPr>
          <p:nvPr>
            <p:ph type="title"/>
          </p:nvPr>
        </p:nvSpPr>
        <p:spPr>
          <a:xfrm>
            <a:off x="838200" y="365125"/>
            <a:ext cx="10515600" cy="860171"/>
          </a:xfrm>
        </p:spPr>
        <p:txBody>
          <a:bodyPr>
            <a:normAutofit/>
          </a:bodyPr>
          <a:lstStyle/>
          <a:p>
            <a:r>
              <a:rPr lang="en-US" sz="2400" b="1" dirty="0">
                <a:latin typeface="Arial" panose="020B0604020202020204" pitchFamily="34" charset="0"/>
                <a:cs typeface="Arial" panose="020B0604020202020204" pitchFamily="34" charset="0"/>
              </a:rPr>
              <a:t>SBDA Meeting Format</a:t>
            </a:r>
            <a:endParaRPr lang="en-US" sz="2400" dirty="0"/>
          </a:p>
        </p:txBody>
      </p:sp>
      <p:sp>
        <p:nvSpPr>
          <p:cNvPr id="3" name="Content Placeholder 2">
            <a:extLst>
              <a:ext uri="{FF2B5EF4-FFF2-40B4-BE49-F238E27FC236}">
                <a16:creationId xmlns:a16="http://schemas.microsoft.com/office/drawing/2014/main" id="{6982BEC8-9B60-280E-25BA-0A3A26EA7FC4}"/>
              </a:ext>
            </a:extLst>
          </p:cNvPr>
          <p:cNvSpPr>
            <a:spLocks noGrp="1"/>
          </p:cNvSpPr>
          <p:nvPr>
            <p:ph idx="1"/>
          </p:nvPr>
        </p:nvSpPr>
        <p:spPr>
          <a:xfrm>
            <a:off x="838200" y="1124712"/>
            <a:ext cx="10515600" cy="5052251"/>
          </a:xfrm>
        </p:spPr>
        <p:txBody>
          <a:bodyPr>
            <a:normAutofit lnSpcReduction="10000"/>
          </a:bodyPr>
          <a:lstStyle/>
          <a:p>
            <a:pPr marL="0" indent="0" rtl="0">
              <a:lnSpc>
                <a:spcPct val="120000"/>
              </a:lnSpc>
              <a:spcBef>
                <a:spcPts val="0"/>
              </a:spcBef>
              <a:spcAft>
                <a:spcPts val="1000"/>
              </a:spcAft>
              <a:buNone/>
            </a:pPr>
            <a:r>
              <a:rPr lang="en-US" sz="2000" b="1" i="0" u="none" strike="noStrike" dirty="0">
                <a:solidFill>
                  <a:srgbClr val="000000"/>
                </a:solidFill>
                <a:effectLst/>
                <a:latin typeface="Arial" panose="020B0604020202020204" pitchFamily="34" charset="0"/>
              </a:rPr>
              <a:t>THE 12 STEPS</a:t>
            </a:r>
            <a:endParaRPr lang="en-US" sz="2000" b="0" dirty="0">
              <a:effectLst/>
            </a:endParaRPr>
          </a:p>
          <a:p>
            <a:pPr marL="457200" indent="-457200" rtl="0">
              <a:lnSpc>
                <a:spcPct val="12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We admitted we were powerless over debt—that our lives had become unmanageable.</a:t>
            </a:r>
            <a:endParaRPr lang="en-US" sz="2000" dirty="0"/>
          </a:p>
          <a:p>
            <a:pPr marL="457200" indent="-457200" rtl="0">
              <a:lnSpc>
                <a:spcPct val="12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Came to believe that a Power greater than ourselves could restore us to sanity.</a:t>
            </a:r>
          </a:p>
          <a:p>
            <a:pPr marL="457200" indent="-457200" rtl="0">
              <a:lnSpc>
                <a:spcPct val="12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Made a decision to turn our will and our lives over to the care of God as we understood Him.</a:t>
            </a:r>
          </a:p>
          <a:p>
            <a:pPr marL="457200" indent="-457200" rtl="0">
              <a:lnSpc>
                <a:spcPct val="12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Made a searching and fearless moral inventory of ourselves.</a:t>
            </a:r>
            <a:endParaRPr lang="en-US" sz="2000" dirty="0"/>
          </a:p>
          <a:p>
            <a:pPr marL="457200" indent="-457200" rtl="0">
              <a:lnSpc>
                <a:spcPct val="12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Admitted to God, to ourselves, and to another human being the exact nature of our wrongs.</a:t>
            </a:r>
          </a:p>
          <a:p>
            <a:pPr marL="457200" indent="-457200" rtl="0">
              <a:lnSpc>
                <a:spcPct val="12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Were entirely ready to have God remove all these defects of character.</a:t>
            </a:r>
          </a:p>
          <a:p>
            <a:pPr marL="0" indent="0" rtl="0">
              <a:lnSpc>
                <a:spcPct val="120000"/>
              </a:lnSpc>
              <a:spcBef>
                <a:spcPts val="0"/>
              </a:spcBef>
              <a:spcAft>
                <a:spcPts val="1000"/>
              </a:spcAft>
              <a:buNone/>
            </a:pPr>
            <a:br>
              <a:rPr lang="en-US" sz="2300" dirty="0"/>
            </a:br>
            <a:endParaRPr lang="en-US" dirty="0"/>
          </a:p>
        </p:txBody>
      </p:sp>
    </p:spTree>
    <p:extLst>
      <p:ext uri="{BB962C8B-B14F-4D97-AF65-F5344CB8AC3E}">
        <p14:creationId xmlns:p14="http://schemas.microsoft.com/office/powerpoint/2010/main" val="378826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8172-9EA8-BD88-3510-5304657102EA}"/>
              </a:ext>
            </a:extLst>
          </p:cNvPr>
          <p:cNvSpPr>
            <a:spLocks noGrp="1"/>
          </p:cNvSpPr>
          <p:nvPr>
            <p:ph type="title"/>
          </p:nvPr>
        </p:nvSpPr>
        <p:spPr>
          <a:xfrm>
            <a:off x="838200" y="365125"/>
            <a:ext cx="10515600" cy="860171"/>
          </a:xfrm>
        </p:spPr>
        <p:txBody>
          <a:bodyPr>
            <a:normAutofit/>
          </a:bodyPr>
          <a:lstStyle/>
          <a:p>
            <a:r>
              <a:rPr lang="en-US" sz="2400" b="1" dirty="0">
                <a:latin typeface="Arial" panose="020B0604020202020204" pitchFamily="34" charset="0"/>
                <a:cs typeface="Arial" panose="020B0604020202020204" pitchFamily="34" charset="0"/>
              </a:rPr>
              <a:t>SBDA Meeting Format</a:t>
            </a:r>
            <a:endParaRPr lang="en-US" sz="2400" dirty="0"/>
          </a:p>
        </p:txBody>
      </p:sp>
      <p:sp>
        <p:nvSpPr>
          <p:cNvPr id="3" name="Content Placeholder 2">
            <a:extLst>
              <a:ext uri="{FF2B5EF4-FFF2-40B4-BE49-F238E27FC236}">
                <a16:creationId xmlns:a16="http://schemas.microsoft.com/office/drawing/2014/main" id="{6982BEC8-9B60-280E-25BA-0A3A26EA7FC4}"/>
              </a:ext>
            </a:extLst>
          </p:cNvPr>
          <p:cNvSpPr>
            <a:spLocks noGrp="1"/>
          </p:cNvSpPr>
          <p:nvPr>
            <p:ph idx="1"/>
          </p:nvPr>
        </p:nvSpPr>
        <p:spPr>
          <a:xfrm>
            <a:off x="838200" y="1124712"/>
            <a:ext cx="10515600" cy="5052251"/>
          </a:xfrm>
        </p:spPr>
        <p:txBody>
          <a:bodyPr>
            <a:normAutofit fontScale="85000" lnSpcReduction="20000"/>
          </a:bodyPr>
          <a:lstStyle/>
          <a:p>
            <a:pPr marL="0" indent="0" rtl="0">
              <a:lnSpc>
                <a:spcPct val="120000"/>
              </a:lnSpc>
              <a:spcBef>
                <a:spcPts val="0"/>
              </a:spcBef>
              <a:spcAft>
                <a:spcPts val="1000"/>
              </a:spcAft>
              <a:buNone/>
            </a:pPr>
            <a:r>
              <a:rPr lang="en-US" sz="2400" b="1" i="0" u="none" strike="noStrike" dirty="0">
                <a:solidFill>
                  <a:srgbClr val="000000"/>
                </a:solidFill>
                <a:effectLst/>
                <a:latin typeface="Arial" panose="020B0604020202020204" pitchFamily="34" charset="0"/>
              </a:rPr>
              <a:t>THE 12 STEPS</a:t>
            </a:r>
            <a:endParaRPr lang="en-US" sz="2400" b="0" dirty="0">
              <a:effectLst/>
            </a:endParaRPr>
          </a:p>
          <a:p>
            <a:pPr marL="0" indent="0" rtl="0">
              <a:lnSpc>
                <a:spcPct val="120000"/>
              </a:lnSpc>
              <a:spcBef>
                <a:spcPts val="0"/>
              </a:spcBef>
              <a:spcAft>
                <a:spcPts val="1000"/>
              </a:spcAft>
              <a:buNone/>
            </a:pPr>
            <a:r>
              <a:rPr lang="en-US" sz="2400" b="0" i="0" u="none" strike="noStrike" dirty="0">
                <a:solidFill>
                  <a:srgbClr val="000000"/>
                </a:solidFill>
                <a:effectLst/>
                <a:latin typeface="Arial" panose="020B0604020202020204" pitchFamily="34" charset="0"/>
              </a:rPr>
              <a:t>7. Humbly asked Him to remove our shortcomings.</a:t>
            </a:r>
            <a:endParaRPr lang="en-US" sz="2400" b="0" dirty="0">
              <a:effectLst/>
            </a:endParaRPr>
          </a:p>
          <a:p>
            <a:pPr marL="0" indent="0" rtl="0">
              <a:lnSpc>
                <a:spcPct val="120000"/>
              </a:lnSpc>
              <a:spcBef>
                <a:spcPts val="0"/>
              </a:spcBef>
              <a:spcAft>
                <a:spcPts val="1000"/>
              </a:spcAft>
              <a:buNone/>
            </a:pPr>
            <a:r>
              <a:rPr lang="en-US" sz="2400" b="0" i="0" u="none" strike="noStrike" dirty="0">
                <a:solidFill>
                  <a:srgbClr val="000000"/>
                </a:solidFill>
                <a:effectLst/>
                <a:latin typeface="Arial" panose="020B0604020202020204" pitchFamily="34" charset="0"/>
              </a:rPr>
              <a:t>8. Made a list of all persons we had harmed and became willing to make amends to them </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    all.</a:t>
            </a:r>
            <a:endParaRPr lang="en-US" sz="2400" b="0" dirty="0">
              <a:effectLst/>
            </a:endParaRPr>
          </a:p>
          <a:p>
            <a:pPr marL="0" indent="0" rtl="0">
              <a:lnSpc>
                <a:spcPct val="120000"/>
              </a:lnSpc>
              <a:spcBef>
                <a:spcPts val="0"/>
              </a:spcBef>
              <a:spcAft>
                <a:spcPts val="1000"/>
              </a:spcAft>
              <a:buNone/>
            </a:pPr>
            <a:r>
              <a:rPr lang="en-US" sz="2400" b="0" i="0" u="none" strike="noStrike" dirty="0">
                <a:solidFill>
                  <a:srgbClr val="000000"/>
                </a:solidFill>
                <a:effectLst/>
                <a:latin typeface="Arial" panose="020B0604020202020204" pitchFamily="34" charset="0"/>
              </a:rPr>
              <a:t>9. Made direct amends to such people wherever possible, except when to do so would </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    injure them or others.</a:t>
            </a:r>
            <a:endParaRPr lang="en-US" sz="2400" b="0" dirty="0">
              <a:effectLst/>
            </a:endParaRPr>
          </a:p>
          <a:p>
            <a:pPr marL="0" indent="0" rtl="0">
              <a:lnSpc>
                <a:spcPct val="120000"/>
              </a:lnSpc>
              <a:spcBef>
                <a:spcPts val="0"/>
              </a:spcBef>
              <a:spcAft>
                <a:spcPts val="1000"/>
              </a:spcAft>
              <a:buNone/>
            </a:pPr>
            <a:r>
              <a:rPr lang="en-US" sz="2400" b="0" i="0" u="none" strike="noStrike" dirty="0">
                <a:solidFill>
                  <a:srgbClr val="000000"/>
                </a:solidFill>
                <a:effectLst/>
                <a:latin typeface="Arial" panose="020B0604020202020204" pitchFamily="34" charset="0"/>
              </a:rPr>
              <a:t>10. Continued to take personal inventory and when we were wrong promptly admitted it.</a:t>
            </a:r>
            <a:endParaRPr lang="en-US" sz="2400" b="0" dirty="0">
              <a:effectLst/>
            </a:endParaRPr>
          </a:p>
          <a:p>
            <a:pPr marL="0" indent="0" rtl="0">
              <a:lnSpc>
                <a:spcPct val="120000"/>
              </a:lnSpc>
              <a:spcBef>
                <a:spcPts val="0"/>
              </a:spcBef>
              <a:spcAft>
                <a:spcPts val="1000"/>
              </a:spcAft>
              <a:buNone/>
            </a:pPr>
            <a:r>
              <a:rPr lang="en-US" sz="2400" b="0" i="0" u="none" strike="noStrike" dirty="0">
                <a:solidFill>
                  <a:srgbClr val="000000"/>
                </a:solidFill>
                <a:effectLst/>
                <a:latin typeface="Arial" panose="020B0604020202020204" pitchFamily="34" charset="0"/>
              </a:rPr>
              <a:t>11. Sought through prayer and meditation to improve our conscious contact with God as we </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      understood Him, praying only for knowledge of His will for us and the power to carry that </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      out.</a:t>
            </a:r>
            <a:endParaRPr lang="en-US" sz="2400" b="0" dirty="0">
              <a:effectLst/>
            </a:endParaRPr>
          </a:p>
          <a:p>
            <a:pPr marL="0" indent="0" rtl="0">
              <a:lnSpc>
                <a:spcPct val="120000"/>
              </a:lnSpc>
              <a:spcBef>
                <a:spcPts val="0"/>
              </a:spcBef>
              <a:spcAft>
                <a:spcPts val="1000"/>
              </a:spcAft>
              <a:buNone/>
            </a:pPr>
            <a:r>
              <a:rPr lang="en-US" sz="2400" b="0" i="0" u="none" strike="noStrike" dirty="0">
                <a:solidFill>
                  <a:srgbClr val="000000"/>
                </a:solidFill>
                <a:effectLst/>
                <a:latin typeface="Arial" panose="020B0604020202020204" pitchFamily="34" charset="0"/>
              </a:rPr>
              <a:t>12. Having had a spiritual awakening as the result of these steps, we tried to carry this </a:t>
            </a:r>
            <a:br>
              <a:rPr lang="en-US" sz="2400" b="0" i="0" u="none" strike="noStrike" dirty="0">
                <a:solidFill>
                  <a:srgbClr val="000000"/>
                </a:solidFill>
                <a:effectLst/>
                <a:latin typeface="Arial" panose="020B0604020202020204" pitchFamily="34" charset="0"/>
              </a:rPr>
            </a:br>
            <a:r>
              <a:rPr lang="en-US" sz="2400" b="0" i="0" u="none" strike="noStrike" dirty="0">
                <a:solidFill>
                  <a:srgbClr val="000000"/>
                </a:solidFill>
                <a:effectLst/>
                <a:latin typeface="Arial" panose="020B0604020202020204" pitchFamily="34" charset="0"/>
              </a:rPr>
              <a:t>      message to compulsive debtors, and to practice these principles in all our affairs</a:t>
            </a:r>
            <a:br>
              <a:rPr lang="en-US" sz="2300" dirty="0"/>
            </a:br>
            <a:endParaRPr lang="en-US" dirty="0"/>
          </a:p>
        </p:txBody>
      </p:sp>
    </p:spTree>
    <p:extLst>
      <p:ext uri="{BB962C8B-B14F-4D97-AF65-F5344CB8AC3E}">
        <p14:creationId xmlns:p14="http://schemas.microsoft.com/office/powerpoint/2010/main" val="2558070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8172-9EA8-BD88-3510-5304657102EA}"/>
              </a:ext>
            </a:extLst>
          </p:cNvPr>
          <p:cNvSpPr>
            <a:spLocks noGrp="1"/>
          </p:cNvSpPr>
          <p:nvPr>
            <p:ph type="title"/>
          </p:nvPr>
        </p:nvSpPr>
        <p:spPr>
          <a:xfrm>
            <a:off x="838200" y="365125"/>
            <a:ext cx="10515600" cy="860171"/>
          </a:xfrm>
        </p:spPr>
        <p:txBody>
          <a:bodyPr>
            <a:normAutofit/>
          </a:bodyPr>
          <a:lstStyle/>
          <a:p>
            <a:r>
              <a:rPr lang="en-US" sz="2400" b="1" dirty="0">
                <a:latin typeface="Arial" panose="020B0604020202020204" pitchFamily="34" charset="0"/>
                <a:cs typeface="Arial" panose="020B0604020202020204" pitchFamily="34" charset="0"/>
              </a:rPr>
              <a:t>SBDA Meeting Format</a:t>
            </a:r>
            <a:endParaRPr lang="en-US" sz="2400" dirty="0"/>
          </a:p>
        </p:txBody>
      </p:sp>
      <p:sp>
        <p:nvSpPr>
          <p:cNvPr id="3" name="Content Placeholder 2">
            <a:extLst>
              <a:ext uri="{FF2B5EF4-FFF2-40B4-BE49-F238E27FC236}">
                <a16:creationId xmlns:a16="http://schemas.microsoft.com/office/drawing/2014/main" id="{6982BEC8-9B60-280E-25BA-0A3A26EA7FC4}"/>
              </a:ext>
            </a:extLst>
          </p:cNvPr>
          <p:cNvSpPr>
            <a:spLocks noGrp="1"/>
          </p:cNvSpPr>
          <p:nvPr>
            <p:ph idx="1"/>
          </p:nvPr>
        </p:nvSpPr>
        <p:spPr>
          <a:xfrm>
            <a:off x="838200" y="1124712"/>
            <a:ext cx="10515600" cy="5276088"/>
          </a:xfrm>
        </p:spPr>
        <p:txBody>
          <a:bodyPr>
            <a:noAutofit/>
          </a:bodyPr>
          <a:lstStyle/>
          <a:p>
            <a:pPr marL="0" indent="0" rtl="0">
              <a:lnSpc>
                <a:spcPct val="100000"/>
              </a:lnSpc>
              <a:spcBef>
                <a:spcPts val="0"/>
              </a:spcBef>
              <a:spcAft>
                <a:spcPts val="1000"/>
              </a:spcAft>
              <a:buNone/>
            </a:pPr>
            <a:r>
              <a:rPr lang="en-US" sz="2000" b="0" i="0" u="none" strike="noStrike" dirty="0">
                <a:solidFill>
                  <a:srgbClr val="000000"/>
                </a:solidFill>
                <a:effectLst/>
                <a:latin typeface="Arial" panose="020B0604020202020204" pitchFamily="34" charset="0"/>
              </a:rPr>
              <a:t>I’ve asked __________________ to read 12 Traditions of Debtors Anonymous.</a:t>
            </a:r>
            <a:endParaRPr lang="en-US" sz="2000" b="0" dirty="0">
              <a:effectLst/>
            </a:endParaRPr>
          </a:p>
          <a:p>
            <a:pPr marL="0" indent="0" rtl="0">
              <a:lnSpc>
                <a:spcPct val="100000"/>
              </a:lnSpc>
              <a:spcBef>
                <a:spcPts val="0"/>
              </a:spcBef>
              <a:spcAft>
                <a:spcPts val="1000"/>
              </a:spcAft>
              <a:buNone/>
            </a:pPr>
            <a:r>
              <a:rPr lang="en-US" sz="2000" b="1" i="0" u="none" strike="noStrike" dirty="0">
                <a:solidFill>
                  <a:srgbClr val="000000"/>
                </a:solidFill>
                <a:effectLst/>
                <a:latin typeface="Arial" panose="020B0604020202020204" pitchFamily="34" charset="0"/>
              </a:rPr>
              <a:t>THE 12 TRADITIONS</a:t>
            </a:r>
            <a:endParaRPr lang="en-US" sz="2000" b="0" dirty="0">
              <a:effectLst/>
            </a:endParaRPr>
          </a:p>
          <a:p>
            <a:pPr marL="457200" indent="-457200" rtl="0">
              <a:lnSpc>
                <a:spcPct val="10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Our common welfare should come first; personal recovery depends upon D.A. unity.</a:t>
            </a:r>
            <a:endParaRPr lang="en-US" sz="2000" dirty="0"/>
          </a:p>
          <a:p>
            <a:pPr marL="457200" indent="-457200" rtl="0">
              <a:lnSpc>
                <a:spcPct val="10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For our group purpose there is but one ultimate authority- a loving God as He may express Himself in our group conscience. Our leaders are but trusted servants; they do not govern.</a:t>
            </a:r>
            <a:endParaRPr lang="en-US" sz="2000" dirty="0"/>
          </a:p>
          <a:p>
            <a:pPr marL="457200" indent="-457200" rtl="0">
              <a:lnSpc>
                <a:spcPct val="10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The only requirement for D.A. membership is a desire to stop incurring unsecured debt.</a:t>
            </a:r>
            <a:endParaRPr lang="en-US" sz="2000" dirty="0"/>
          </a:p>
          <a:p>
            <a:pPr marL="457200" indent="-457200" rtl="0">
              <a:lnSpc>
                <a:spcPct val="10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Each group should be autonomous except in matters affecting other groups or D.A. as a whole.</a:t>
            </a:r>
            <a:endParaRPr lang="en-US" sz="2000" dirty="0"/>
          </a:p>
          <a:p>
            <a:pPr marL="457200" indent="-457200" rtl="0">
              <a:lnSpc>
                <a:spcPct val="10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Each group has but one primary purpose- to carry its message to the debtor who still suffers.</a:t>
            </a:r>
            <a:endParaRPr lang="en-US" sz="2000" dirty="0"/>
          </a:p>
          <a:p>
            <a:pPr marL="457200" indent="-457200" rtl="0">
              <a:lnSpc>
                <a:spcPct val="100000"/>
              </a:lnSpc>
              <a:spcBef>
                <a:spcPts val="0"/>
              </a:spcBef>
              <a:spcAft>
                <a:spcPts val="1000"/>
              </a:spcAft>
              <a:buFont typeface="+mj-lt"/>
              <a:buAutoNum type="arabicPeriod"/>
            </a:pPr>
            <a:r>
              <a:rPr lang="en-US" sz="2000" b="0" i="0" u="none" strike="noStrike" dirty="0">
                <a:solidFill>
                  <a:srgbClr val="000000"/>
                </a:solidFill>
                <a:effectLst/>
                <a:latin typeface="Arial" panose="020B0604020202020204" pitchFamily="34" charset="0"/>
              </a:rPr>
              <a:t>A D.A. group ought never endorse, finance, or lend the D.A. name to any related facility or outside enterprise, lest problems of money, property, and prestige divert us from our primary purpose.</a:t>
            </a:r>
            <a:endParaRPr lang="en-US" sz="2000" b="0" dirty="0">
              <a:effectLst/>
            </a:endParaRPr>
          </a:p>
        </p:txBody>
      </p:sp>
    </p:spTree>
    <p:extLst>
      <p:ext uri="{BB962C8B-B14F-4D97-AF65-F5344CB8AC3E}">
        <p14:creationId xmlns:p14="http://schemas.microsoft.com/office/powerpoint/2010/main" val="3120967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8172-9EA8-BD88-3510-5304657102EA}"/>
              </a:ext>
            </a:extLst>
          </p:cNvPr>
          <p:cNvSpPr>
            <a:spLocks noGrp="1"/>
          </p:cNvSpPr>
          <p:nvPr>
            <p:ph type="title"/>
          </p:nvPr>
        </p:nvSpPr>
        <p:spPr>
          <a:xfrm>
            <a:off x="838200" y="365125"/>
            <a:ext cx="10515600" cy="860171"/>
          </a:xfrm>
        </p:spPr>
        <p:txBody>
          <a:bodyPr>
            <a:normAutofit/>
          </a:bodyPr>
          <a:lstStyle/>
          <a:p>
            <a:r>
              <a:rPr lang="en-US" sz="2400" b="1" dirty="0">
                <a:latin typeface="Arial" panose="020B0604020202020204" pitchFamily="34" charset="0"/>
                <a:cs typeface="Arial" panose="020B0604020202020204" pitchFamily="34" charset="0"/>
              </a:rPr>
              <a:t>SBDA Meeting Format</a:t>
            </a:r>
            <a:endParaRPr lang="en-US" sz="2400" dirty="0"/>
          </a:p>
        </p:txBody>
      </p:sp>
      <p:sp>
        <p:nvSpPr>
          <p:cNvPr id="3" name="Content Placeholder 2">
            <a:extLst>
              <a:ext uri="{FF2B5EF4-FFF2-40B4-BE49-F238E27FC236}">
                <a16:creationId xmlns:a16="http://schemas.microsoft.com/office/drawing/2014/main" id="{6982BEC8-9B60-280E-25BA-0A3A26EA7FC4}"/>
              </a:ext>
            </a:extLst>
          </p:cNvPr>
          <p:cNvSpPr>
            <a:spLocks noGrp="1"/>
          </p:cNvSpPr>
          <p:nvPr>
            <p:ph idx="1"/>
          </p:nvPr>
        </p:nvSpPr>
        <p:spPr>
          <a:xfrm>
            <a:off x="838200" y="1124712"/>
            <a:ext cx="10515600" cy="5052251"/>
          </a:xfrm>
        </p:spPr>
        <p:txBody>
          <a:bodyPr>
            <a:normAutofit lnSpcReduction="10000"/>
          </a:bodyPr>
          <a:lstStyle/>
          <a:p>
            <a:pPr marL="0" indent="0">
              <a:spcBef>
                <a:spcPts val="0"/>
              </a:spcBef>
              <a:spcAft>
                <a:spcPts val="1000"/>
              </a:spcAft>
              <a:buNone/>
            </a:pPr>
            <a:r>
              <a:rPr lang="en-US" sz="2000" b="1" i="0" u="none" strike="noStrike" dirty="0">
                <a:solidFill>
                  <a:srgbClr val="000000"/>
                </a:solidFill>
                <a:effectLst/>
                <a:latin typeface="Arial" panose="020B0604020202020204" pitchFamily="34" charset="0"/>
              </a:rPr>
              <a:t>THE 12 TRADITIONS</a:t>
            </a:r>
            <a:endParaRPr lang="en-US" sz="2000" b="0" dirty="0">
              <a:effectLst/>
            </a:endParaRPr>
          </a:p>
          <a:p>
            <a:pPr marL="0" indent="0" rtl="0">
              <a:lnSpc>
                <a:spcPct val="100000"/>
              </a:lnSpc>
              <a:spcBef>
                <a:spcPts val="0"/>
              </a:spcBef>
              <a:spcAft>
                <a:spcPts val="1000"/>
              </a:spcAft>
              <a:buNone/>
            </a:pPr>
            <a:r>
              <a:rPr lang="en-US" sz="2000" b="0" i="0" u="none" strike="noStrike" dirty="0">
                <a:solidFill>
                  <a:srgbClr val="000000"/>
                </a:solidFill>
                <a:effectLst/>
                <a:latin typeface="Arial" panose="020B0604020202020204" pitchFamily="34" charset="0"/>
              </a:rPr>
              <a:t>7. Every D.A. group ought to be fully self-supporting, declining outside contributions.</a:t>
            </a:r>
            <a:endParaRPr lang="en-US" sz="2000" b="0" dirty="0">
              <a:effectLst/>
            </a:endParaRPr>
          </a:p>
          <a:p>
            <a:pPr marL="0" indent="0" rtl="0">
              <a:lnSpc>
                <a:spcPct val="100000"/>
              </a:lnSpc>
              <a:spcBef>
                <a:spcPts val="0"/>
              </a:spcBef>
              <a:spcAft>
                <a:spcPts val="1000"/>
              </a:spcAft>
              <a:buNone/>
            </a:pPr>
            <a:r>
              <a:rPr lang="en-US" sz="2000" b="0" i="0" u="none" strike="noStrike" dirty="0">
                <a:solidFill>
                  <a:srgbClr val="000000"/>
                </a:solidFill>
                <a:effectLst/>
                <a:latin typeface="Arial" panose="020B0604020202020204" pitchFamily="34" charset="0"/>
              </a:rPr>
              <a:t>8. Debtors Anonymous should remain forever non-professional, but our service centers may </a:t>
            </a:r>
            <a:br>
              <a:rPr lang="en-US" sz="2000" b="0" i="0" u="none" strike="noStrike" dirty="0">
                <a:solidFill>
                  <a:srgbClr val="000000"/>
                </a:solidFill>
                <a:effectLst/>
                <a:latin typeface="Arial" panose="020B0604020202020204" pitchFamily="34" charset="0"/>
              </a:rPr>
            </a:br>
            <a:r>
              <a:rPr lang="en-US" sz="2000" b="0" i="0" u="none" strike="noStrike" dirty="0">
                <a:solidFill>
                  <a:srgbClr val="000000"/>
                </a:solidFill>
                <a:effectLst/>
                <a:latin typeface="Arial" panose="020B0604020202020204" pitchFamily="34" charset="0"/>
              </a:rPr>
              <a:t>    employ special workers.</a:t>
            </a:r>
            <a:endParaRPr lang="en-US" sz="2000" b="0" dirty="0">
              <a:effectLst/>
            </a:endParaRPr>
          </a:p>
          <a:p>
            <a:pPr marL="0" indent="0" rtl="0">
              <a:lnSpc>
                <a:spcPct val="100000"/>
              </a:lnSpc>
              <a:spcBef>
                <a:spcPts val="0"/>
              </a:spcBef>
              <a:spcAft>
                <a:spcPts val="1000"/>
              </a:spcAft>
              <a:buNone/>
            </a:pPr>
            <a:r>
              <a:rPr lang="en-US" sz="2000" b="0" i="0" u="none" strike="noStrike" dirty="0">
                <a:solidFill>
                  <a:srgbClr val="000000"/>
                </a:solidFill>
                <a:effectLst/>
                <a:latin typeface="Arial" panose="020B0604020202020204" pitchFamily="34" charset="0"/>
              </a:rPr>
              <a:t>9. D.A., as such, ought never be organized; but we may create service boards or </a:t>
            </a:r>
            <a:br>
              <a:rPr lang="en-US" sz="2000" b="0" i="0" u="none" strike="noStrike" dirty="0">
                <a:solidFill>
                  <a:srgbClr val="000000"/>
                </a:solidFill>
                <a:effectLst/>
                <a:latin typeface="Arial" panose="020B0604020202020204" pitchFamily="34" charset="0"/>
              </a:rPr>
            </a:br>
            <a:r>
              <a:rPr lang="en-US" sz="2000" b="0" i="0" u="none" strike="noStrike" dirty="0">
                <a:solidFill>
                  <a:srgbClr val="000000"/>
                </a:solidFill>
                <a:effectLst/>
                <a:latin typeface="Arial" panose="020B0604020202020204" pitchFamily="34" charset="0"/>
              </a:rPr>
              <a:t>    committees directly responsible to those they serve.</a:t>
            </a:r>
            <a:endParaRPr lang="en-US" sz="2000" b="0" dirty="0">
              <a:effectLst/>
            </a:endParaRPr>
          </a:p>
          <a:p>
            <a:pPr marL="0" indent="0" rtl="0">
              <a:lnSpc>
                <a:spcPct val="100000"/>
              </a:lnSpc>
              <a:spcBef>
                <a:spcPts val="0"/>
              </a:spcBef>
              <a:spcAft>
                <a:spcPts val="1000"/>
              </a:spcAft>
              <a:buNone/>
            </a:pPr>
            <a:r>
              <a:rPr lang="en-US" sz="2000" b="0" i="0" u="none" strike="noStrike" dirty="0">
                <a:solidFill>
                  <a:srgbClr val="000000"/>
                </a:solidFill>
                <a:effectLst/>
                <a:latin typeface="Arial" panose="020B0604020202020204" pitchFamily="34" charset="0"/>
              </a:rPr>
              <a:t>10. Debtors Anonymous has no opinion on outside issues; hence the D.A. name ought </a:t>
            </a:r>
            <a:br>
              <a:rPr lang="en-US" sz="2000" b="0" i="0" u="none" strike="noStrike" dirty="0">
                <a:solidFill>
                  <a:srgbClr val="000000"/>
                </a:solidFill>
                <a:effectLst/>
                <a:latin typeface="Arial" panose="020B0604020202020204" pitchFamily="34" charset="0"/>
              </a:rPr>
            </a:br>
            <a:r>
              <a:rPr lang="en-US" sz="2000" b="0" i="0" u="none" strike="noStrike" dirty="0">
                <a:solidFill>
                  <a:srgbClr val="000000"/>
                </a:solidFill>
                <a:effectLst/>
                <a:latin typeface="Arial" panose="020B0604020202020204" pitchFamily="34" charset="0"/>
              </a:rPr>
              <a:t>      never be drawn into public controversy.</a:t>
            </a:r>
            <a:endParaRPr lang="en-US" sz="2000" b="0" dirty="0">
              <a:effectLst/>
            </a:endParaRPr>
          </a:p>
          <a:p>
            <a:pPr marL="0" indent="0" rtl="0">
              <a:lnSpc>
                <a:spcPct val="100000"/>
              </a:lnSpc>
              <a:spcBef>
                <a:spcPts val="0"/>
              </a:spcBef>
              <a:spcAft>
                <a:spcPts val="1000"/>
              </a:spcAft>
              <a:buNone/>
            </a:pPr>
            <a:r>
              <a:rPr lang="en-US" sz="2000" b="0" i="0" u="none" strike="noStrike" dirty="0">
                <a:solidFill>
                  <a:srgbClr val="000000"/>
                </a:solidFill>
                <a:effectLst/>
                <a:latin typeface="Arial" panose="020B0604020202020204" pitchFamily="34" charset="0"/>
              </a:rPr>
              <a:t>11. Our public relations policy is based on attraction rather than promotion; we need always </a:t>
            </a:r>
            <a:br>
              <a:rPr lang="en-US" sz="2000" b="0" i="0" u="none" strike="noStrike" dirty="0">
                <a:solidFill>
                  <a:srgbClr val="000000"/>
                </a:solidFill>
                <a:effectLst/>
                <a:latin typeface="Arial" panose="020B0604020202020204" pitchFamily="34" charset="0"/>
              </a:rPr>
            </a:br>
            <a:r>
              <a:rPr lang="en-US" sz="2000" b="0" i="0" u="none" strike="noStrike" dirty="0">
                <a:solidFill>
                  <a:srgbClr val="000000"/>
                </a:solidFill>
                <a:effectLst/>
                <a:latin typeface="Arial" panose="020B0604020202020204" pitchFamily="34" charset="0"/>
              </a:rPr>
              <a:t>      maintain personal anonymity at the level of press, radio, and films.</a:t>
            </a:r>
            <a:endParaRPr lang="en-US" sz="2000" b="0" dirty="0">
              <a:effectLst/>
            </a:endParaRPr>
          </a:p>
          <a:p>
            <a:pPr marL="0" indent="0" rtl="0">
              <a:lnSpc>
                <a:spcPct val="100000"/>
              </a:lnSpc>
              <a:spcBef>
                <a:spcPts val="0"/>
              </a:spcBef>
              <a:spcAft>
                <a:spcPts val="1000"/>
              </a:spcAft>
              <a:buNone/>
            </a:pPr>
            <a:r>
              <a:rPr lang="en-US" sz="2000" b="0" i="0" u="none" strike="noStrike" dirty="0">
                <a:solidFill>
                  <a:srgbClr val="000000"/>
                </a:solidFill>
                <a:effectLst/>
                <a:latin typeface="Arial" panose="020B0604020202020204" pitchFamily="34" charset="0"/>
              </a:rPr>
              <a:t>12. Anonymity is the spiritual foundation of all our traditions, ever reminding us to place </a:t>
            </a:r>
            <a:br>
              <a:rPr lang="en-US" sz="2000" b="0" i="0" u="none" strike="noStrike" dirty="0">
                <a:solidFill>
                  <a:srgbClr val="000000"/>
                </a:solidFill>
                <a:effectLst/>
                <a:latin typeface="Arial" panose="020B0604020202020204" pitchFamily="34" charset="0"/>
              </a:rPr>
            </a:br>
            <a:r>
              <a:rPr lang="en-US" sz="2000" b="0" i="0" u="none" strike="noStrike" dirty="0">
                <a:solidFill>
                  <a:srgbClr val="000000"/>
                </a:solidFill>
                <a:effectLst/>
                <a:latin typeface="Arial" panose="020B0604020202020204" pitchFamily="34" charset="0"/>
              </a:rPr>
              <a:t>      principles before personalities.</a:t>
            </a:r>
            <a:endParaRPr lang="en-US" sz="2000" b="0" dirty="0">
              <a:effectLst/>
            </a:endParaRPr>
          </a:p>
          <a:p>
            <a:pPr marL="0" indent="0">
              <a:buNone/>
            </a:pPr>
            <a:br>
              <a:rPr lang="en-US" sz="2000" b="0" dirty="0">
                <a:effectLst/>
              </a:rPr>
            </a:br>
            <a:r>
              <a:rPr lang="en-US" sz="2000" b="0" i="0" u="none" strike="noStrike" dirty="0">
                <a:solidFill>
                  <a:srgbClr val="000000"/>
                </a:solidFill>
                <a:effectLst/>
                <a:latin typeface="Arial" panose="020B0604020202020204" pitchFamily="34" charset="0"/>
              </a:rPr>
              <a:t>(Optional 3</a:t>
            </a:r>
            <a:r>
              <a:rPr lang="en-US" sz="2000" b="0" i="0" u="none" strike="noStrike" baseline="30000" dirty="0">
                <a:solidFill>
                  <a:srgbClr val="000000"/>
                </a:solidFill>
                <a:effectLst/>
                <a:latin typeface="Arial" panose="020B0604020202020204" pitchFamily="34" charset="0"/>
              </a:rPr>
              <a:t>rd</a:t>
            </a:r>
            <a:r>
              <a:rPr lang="en-US" sz="2000" b="0" i="0" u="none" strike="noStrike" dirty="0">
                <a:solidFill>
                  <a:srgbClr val="000000"/>
                </a:solidFill>
                <a:effectLst/>
                <a:latin typeface="Arial" panose="020B0604020202020204" pitchFamily="34" charset="0"/>
              </a:rPr>
              <a:t> Reading) I’ve asked ____________________ to read ________________.</a:t>
            </a:r>
            <a:endParaRPr lang="en-US" sz="2000" b="0" dirty="0">
              <a:effectLst/>
            </a:endParaRPr>
          </a:p>
        </p:txBody>
      </p:sp>
    </p:spTree>
    <p:extLst>
      <p:ext uri="{BB962C8B-B14F-4D97-AF65-F5344CB8AC3E}">
        <p14:creationId xmlns:p14="http://schemas.microsoft.com/office/powerpoint/2010/main" val="2208569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8172-9EA8-BD88-3510-5304657102EA}"/>
              </a:ext>
            </a:extLst>
          </p:cNvPr>
          <p:cNvSpPr>
            <a:spLocks noGrp="1"/>
          </p:cNvSpPr>
          <p:nvPr>
            <p:ph type="title"/>
          </p:nvPr>
        </p:nvSpPr>
        <p:spPr>
          <a:xfrm>
            <a:off x="838200" y="365125"/>
            <a:ext cx="10515600" cy="860171"/>
          </a:xfrm>
        </p:spPr>
        <p:txBody>
          <a:bodyPr>
            <a:normAutofit/>
          </a:bodyPr>
          <a:lstStyle/>
          <a:p>
            <a:r>
              <a:rPr lang="en-US" sz="2400" b="1" dirty="0">
                <a:latin typeface="Arial" panose="020B0604020202020204" pitchFamily="34" charset="0"/>
                <a:cs typeface="Arial" panose="020B0604020202020204" pitchFamily="34" charset="0"/>
              </a:rPr>
              <a:t>SBDA Meeting Format</a:t>
            </a:r>
            <a:endParaRPr lang="en-US" sz="2400" dirty="0"/>
          </a:p>
        </p:txBody>
      </p:sp>
      <p:sp>
        <p:nvSpPr>
          <p:cNvPr id="3" name="Content Placeholder 2">
            <a:extLst>
              <a:ext uri="{FF2B5EF4-FFF2-40B4-BE49-F238E27FC236}">
                <a16:creationId xmlns:a16="http://schemas.microsoft.com/office/drawing/2014/main" id="{6982BEC8-9B60-280E-25BA-0A3A26EA7FC4}"/>
              </a:ext>
            </a:extLst>
          </p:cNvPr>
          <p:cNvSpPr>
            <a:spLocks noGrp="1"/>
          </p:cNvSpPr>
          <p:nvPr>
            <p:ph idx="1"/>
          </p:nvPr>
        </p:nvSpPr>
        <p:spPr>
          <a:xfrm>
            <a:off x="838200" y="1124712"/>
            <a:ext cx="10515600" cy="5052251"/>
          </a:xfrm>
        </p:spPr>
        <p:txBody>
          <a:bodyPr>
            <a:normAutofit/>
          </a:bodyPr>
          <a:lstStyle/>
          <a:p>
            <a:pPr marL="0" indent="0" rtl="0">
              <a:spcBef>
                <a:spcPts val="0"/>
              </a:spcBef>
              <a:spcAft>
                <a:spcPts val="1000"/>
              </a:spcAft>
              <a:buNone/>
            </a:pPr>
            <a:r>
              <a:rPr lang="en-US" sz="1800" b="0" i="0" u="none" strike="noStrike" dirty="0">
                <a:solidFill>
                  <a:srgbClr val="000000"/>
                </a:solidFill>
                <a:effectLst/>
                <a:latin typeface="Arial" panose="020B0604020202020204" pitchFamily="34" charset="0"/>
              </a:rPr>
              <a:t>Now I will qualify for 5 minutes on the topic ___________. After my share, we will share our experience, strength, and hope with each other. We observe two guidelines throughout this meeting:</a:t>
            </a:r>
            <a:endParaRPr lang="en-US" sz="1800" b="0" dirty="0">
              <a:effectLst/>
            </a:endParaRPr>
          </a:p>
          <a:p>
            <a:pPr marL="571500" indent="-342900" rtl="0">
              <a:spcBef>
                <a:spcPts val="0"/>
              </a:spcBef>
              <a:spcAft>
                <a:spcPts val="0"/>
              </a:spcAft>
              <a:buFont typeface="+mj-lt"/>
              <a:buAutoNum type="arabicPeriod"/>
            </a:pPr>
            <a:r>
              <a:rPr lang="en-US" sz="1800" b="0" i="0" u="none" strike="noStrike" dirty="0">
                <a:solidFill>
                  <a:srgbClr val="000000"/>
                </a:solidFill>
                <a:effectLst/>
                <a:latin typeface="Arial" panose="020B0604020202020204" pitchFamily="34" charset="0"/>
              </a:rPr>
              <a:t>Because time management is a major recovery issue for many compulsive debtors, each member limits sharing to 3 minutes. A timer will sound when 2 minutes have passed leaving 1 minute to wrap up.</a:t>
            </a:r>
            <a:endParaRPr lang="en-US" sz="1800" dirty="0"/>
          </a:p>
          <a:p>
            <a:pPr marL="571500" indent="-342900" rtl="0">
              <a:spcBef>
                <a:spcPts val="0"/>
              </a:spcBef>
              <a:spcAft>
                <a:spcPts val="0"/>
              </a:spcAft>
              <a:buFont typeface="+mj-lt"/>
              <a:buAutoNum type="arabicPeriod"/>
            </a:pPr>
            <a:r>
              <a:rPr lang="en-US" sz="1800" b="0" i="0" u="none" strike="noStrike" dirty="0">
                <a:solidFill>
                  <a:srgbClr val="000000"/>
                </a:solidFill>
                <a:effectLst/>
                <a:latin typeface="Arial" panose="020B0604020202020204" pitchFamily="34" charset="0"/>
              </a:rPr>
              <a:t>We avoid cross-talk, which is defined as advice-giving or directly commenting on another member’s share.</a:t>
            </a:r>
            <a:endParaRPr lang="en-US" sz="1800" b="0" dirty="0">
              <a:effectLst/>
            </a:endParaRPr>
          </a:p>
          <a:p>
            <a:pPr marL="0" indent="0" rtl="0">
              <a:spcBef>
                <a:spcPts val="0"/>
              </a:spcBef>
              <a:spcAft>
                <a:spcPts val="1000"/>
              </a:spcAft>
              <a:buNone/>
            </a:pPr>
            <a:br>
              <a:rPr lang="en-US" sz="1800" b="0" i="0" u="none" strike="noStrike" dirty="0">
                <a:solidFill>
                  <a:srgbClr val="000000"/>
                </a:solidFill>
                <a:effectLst/>
                <a:latin typeface="Arial" panose="020B0604020202020204" pitchFamily="34" charset="0"/>
              </a:rPr>
            </a:br>
            <a:r>
              <a:rPr lang="en-US" sz="1800" b="0" i="0" u="none" strike="noStrike" dirty="0">
                <a:solidFill>
                  <a:srgbClr val="000000"/>
                </a:solidFill>
                <a:effectLst/>
                <a:latin typeface="Arial" panose="020B0604020202020204" pitchFamily="34" charset="0"/>
              </a:rPr>
              <a:t>To share, click “reactions” then click “raise hand” to post the hand and the leader will call on you. </a:t>
            </a:r>
            <a:endParaRPr lang="en-US" sz="1800" b="0" dirty="0">
              <a:effectLst/>
            </a:endParaRPr>
          </a:p>
          <a:p>
            <a:pPr marL="0" indent="0">
              <a:buNone/>
            </a:pPr>
            <a:br>
              <a:rPr lang="en-US" sz="1800" dirty="0"/>
            </a:br>
            <a:r>
              <a:rPr lang="en-US" sz="1800" b="0" i="0" u="none" strike="noStrike" dirty="0">
                <a:solidFill>
                  <a:srgbClr val="000000"/>
                </a:solidFill>
                <a:effectLst/>
                <a:latin typeface="Arial" panose="020B0604020202020204" pitchFamily="34" charset="0"/>
              </a:rPr>
              <a:t>The meeting </a:t>
            </a:r>
            <a:r>
              <a:rPr lang="en-US" sz="1800" dirty="0">
                <a:solidFill>
                  <a:srgbClr val="000000"/>
                </a:solidFill>
                <a:latin typeface="Arial" panose="020B0604020202020204" pitchFamily="34" charset="0"/>
              </a:rPr>
              <a:t>will</a:t>
            </a:r>
            <a:r>
              <a:rPr lang="en-US" sz="1800" b="0" i="0" u="none" strike="noStrike" dirty="0">
                <a:solidFill>
                  <a:srgbClr val="000000"/>
                </a:solidFill>
                <a:effectLst/>
                <a:latin typeface="Arial" panose="020B0604020202020204" pitchFamily="34" charset="0"/>
              </a:rPr>
              <a:t> be open for sharing until 6:50 pm (6:40 on business mtg night).  </a:t>
            </a:r>
          </a:p>
        </p:txBody>
      </p:sp>
    </p:spTree>
    <p:extLst>
      <p:ext uri="{BB962C8B-B14F-4D97-AF65-F5344CB8AC3E}">
        <p14:creationId xmlns:p14="http://schemas.microsoft.com/office/powerpoint/2010/main" val="1952355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8172-9EA8-BD88-3510-5304657102EA}"/>
              </a:ext>
            </a:extLst>
          </p:cNvPr>
          <p:cNvSpPr>
            <a:spLocks noGrp="1"/>
          </p:cNvSpPr>
          <p:nvPr>
            <p:ph type="title"/>
          </p:nvPr>
        </p:nvSpPr>
        <p:spPr>
          <a:xfrm>
            <a:off x="838200" y="365125"/>
            <a:ext cx="10515600" cy="860171"/>
          </a:xfrm>
        </p:spPr>
        <p:txBody>
          <a:bodyPr>
            <a:normAutofit/>
          </a:bodyPr>
          <a:lstStyle/>
          <a:p>
            <a:r>
              <a:rPr lang="en-US" sz="2400" b="1" dirty="0">
                <a:latin typeface="Arial" panose="020B0604020202020204" pitchFamily="34" charset="0"/>
                <a:cs typeface="Arial" panose="020B0604020202020204" pitchFamily="34" charset="0"/>
              </a:rPr>
              <a:t>SBDA Meeting Format</a:t>
            </a:r>
            <a:endParaRPr lang="en-US" sz="2400" dirty="0"/>
          </a:p>
        </p:txBody>
      </p:sp>
      <p:sp>
        <p:nvSpPr>
          <p:cNvPr id="3" name="Content Placeholder 2">
            <a:extLst>
              <a:ext uri="{FF2B5EF4-FFF2-40B4-BE49-F238E27FC236}">
                <a16:creationId xmlns:a16="http://schemas.microsoft.com/office/drawing/2014/main" id="{6982BEC8-9B60-280E-25BA-0A3A26EA7FC4}"/>
              </a:ext>
            </a:extLst>
          </p:cNvPr>
          <p:cNvSpPr>
            <a:spLocks noGrp="1"/>
          </p:cNvSpPr>
          <p:nvPr>
            <p:ph idx="1"/>
          </p:nvPr>
        </p:nvSpPr>
        <p:spPr>
          <a:xfrm>
            <a:off x="838200" y="1124712"/>
            <a:ext cx="10515600" cy="5052251"/>
          </a:xfrm>
        </p:spPr>
        <p:txBody>
          <a:bodyPr>
            <a:normAutofit/>
          </a:bodyPr>
          <a:lstStyle/>
          <a:p>
            <a:pPr marL="0" indent="0" rtl="0">
              <a:spcBef>
                <a:spcPts val="0"/>
              </a:spcBef>
              <a:spcAft>
                <a:spcPts val="1000"/>
              </a:spcAft>
              <a:buNone/>
            </a:pPr>
            <a:r>
              <a:rPr lang="en-US" sz="1800" b="0" i="0" u="none" strike="noStrike" dirty="0">
                <a:solidFill>
                  <a:srgbClr val="000000"/>
                </a:solidFill>
                <a:effectLst/>
                <a:latin typeface="Arial" panose="020B0604020202020204" pitchFamily="34" charset="0"/>
              </a:rPr>
              <a:t>--</a:t>
            </a:r>
            <a:r>
              <a:rPr lang="en-US" sz="1800" b="0" i="0" u="none" strike="noStrike" dirty="0">
                <a:solidFill>
                  <a:srgbClr val="FF0000"/>
                </a:solidFill>
                <a:effectLst/>
                <a:latin typeface="Arial" panose="020B0604020202020204" pitchFamily="34" charset="0"/>
              </a:rPr>
              <a:t>At 6:50</a:t>
            </a:r>
            <a:r>
              <a:rPr lang="en-US" sz="1800" b="0" i="0" u="none" strike="noStrike" dirty="0">
                <a:solidFill>
                  <a:srgbClr val="000000"/>
                </a:solidFill>
                <a:effectLst/>
                <a:latin typeface="Arial" panose="020B0604020202020204" pitchFamily="34" charset="0"/>
              </a:rPr>
              <a:t>---(6:40 on business mtg night) “It is now time to end our meeting. Thank you everyone for sharing.”</a:t>
            </a:r>
            <a:endParaRPr lang="en-US" sz="1200" b="0" dirty="0">
              <a:effectLst/>
            </a:endParaRPr>
          </a:p>
          <a:p>
            <a:pPr marL="0" indent="0" rtl="0">
              <a:spcBef>
                <a:spcPts val="0"/>
              </a:spcBef>
              <a:spcAft>
                <a:spcPts val="1000"/>
              </a:spcAft>
              <a:buNone/>
            </a:pPr>
            <a:r>
              <a:rPr lang="en-US" sz="1800" b="0" i="0" u="none" strike="noStrike" dirty="0">
                <a:solidFill>
                  <a:srgbClr val="000000"/>
                </a:solidFill>
                <a:effectLst/>
                <a:latin typeface="Arial" panose="020B0604020202020204" pitchFamily="34" charset="0"/>
              </a:rPr>
              <a:t>Among the 12 Tools of Debtors Anonymous are Sponsorship and Pressure Relief Meetings. A sponsor is a recovering debtor who guides you through the 12 Steps and shares his or her own experience, strength and hope. A pressure relief group consists of you and two solvent members of DA. The group meets periodically in a pressure relief meeting to review your financial situation and help you formulate a spending plan and/or action plan. </a:t>
            </a:r>
            <a:endParaRPr lang="en-US" sz="1200" b="0" dirty="0">
              <a:effectLst/>
            </a:endParaRPr>
          </a:p>
          <a:p>
            <a:pPr marL="0" indent="0" rtl="0">
              <a:spcBef>
                <a:spcPts val="0"/>
              </a:spcBef>
              <a:spcAft>
                <a:spcPts val="1000"/>
              </a:spcAft>
              <a:buNone/>
            </a:pPr>
            <a:r>
              <a:rPr lang="en-US" sz="1800" b="0" i="0" u="none" strike="noStrike" dirty="0">
                <a:solidFill>
                  <a:srgbClr val="000000"/>
                </a:solidFill>
                <a:effectLst/>
                <a:latin typeface="Arial" panose="020B0604020202020204" pitchFamily="34" charset="0"/>
              </a:rPr>
              <a:t>If you have questions about sponsorship or PRG meetings, we encourage you to speak with someone after the meeting.</a:t>
            </a:r>
            <a:endParaRPr lang="en-US" sz="1200" b="0" dirty="0">
              <a:effectLst/>
            </a:endParaRPr>
          </a:p>
          <a:p>
            <a:pPr marL="0" indent="0" rtl="0">
              <a:spcBef>
                <a:spcPts val="0"/>
              </a:spcBef>
              <a:spcAft>
                <a:spcPts val="1000"/>
              </a:spcAft>
              <a:buNone/>
            </a:pPr>
            <a:r>
              <a:rPr lang="en-US" sz="1800" b="0" i="0" u="none" strike="noStrike" dirty="0">
                <a:solidFill>
                  <a:srgbClr val="000000"/>
                </a:solidFill>
                <a:effectLst/>
                <a:latin typeface="Arial" panose="020B0604020202020204" pitchFamily="34" charset="0"/>
              </a:rPr>
              <a:t>Are there any secretary announcements?</a:t>
            </a:r>
            <a:endParaRPr lang="en-US" sz="1200" b="0" dirty="0">
              <a:effectLst/>
            </a:endParaRPr>
          </a:p>
          <a:p>
            <a:pPr marL="0" indent="0" rtl="0">
              <a:spcBef>
                <a:spcPts val="0"/>
              </a:spcBef>
              <a:spcAft>
                <a:spcPts val="1000"/>
              </a:spcAft>
              <a:buNone/>
            </a:pPr>
            <a:r>
              <a:rPr lang="en-US" sz="1800" b="0" i="0" u="none" strike="noStrike" dirty="0">
                <a:solidFill>
                  <a:srgbClr val="000000"/>
                </a:solidFill>
                <a:effectLst/>
                <a:latin typeface="Arial" panose="020B0604020202020204" pitchFamily="34" charset="0"/>
              </a:rPr>
              <a:t>Are there any other DA announcements?</a:t>
            </a:r>
            <a:endParaRPr lang="en-US" sz="1200" b="0" dirty="0">
              <a:effectLst/>
            </a:endParaRPr>
          </a:p>
          <a:p>
            <a:pPr marL="0" indent="0" rtl="0">
              <a:spcBef>
                <a:spcPts val="1200"/>
              </a:spcBef>
              <a:spcAft>
                <a:spcPts val="1200"/>
              </a:spcAft>
              <a:buNone/>
            </a:pPr>
            <a:r>
              <a:rPr lang="en-US" sz="1800" b="0" i="0" u="none" strike="noStrike" dirty="0">
                <a:solidFill>
                  <a:srgbClr val="000000"/>
                </a:solidFill>
                <a:effectLst/>
                <a:latin typeface="Arial" panose="020B0604020202020204" pitchFamily="34" charset="0"/>
              </a:rPr>
              <a:t>I have </a:t>
            </a:r>
            <a:r>
              <a:rPr lang="en-US" sz="1800" b="0" i="0" u="none" strike="noStrike" dirty="0" err="1">
                <a:solidFill>
                  <a:srgbClr val="000000"/>
                </a:solidFill>
                <a:effectLst/>
                <a:latin typeface="Arial" panose="020B0604020202020204" pitchFamily="34" charset="0"/>
              </a:rPr>
              <a:t>asked______________________to</a:t>
            </a:r>
            <a:r>
              <a:rPr lang="en-US" sz="1800" b="0" i="0" u="none" strike="noStrike" dirty="0">
                <a:solidFill>
                  <a:srgbClr val="000000"/>
                </a:solidFill>
                <a:effectLst/>
                <a:latin typeface="Arial" panose="020B0604020202020204" pitchFamily="34" charset="0"/>
              </a:rPr>
              <a:t> read the 12 Promises of DA.</a:t>
            </a:r>
            <a:endParaRPr lang="en-US" sz="1200" b="0" dirty="0">
              <a:effectLst/>
            </a:endParaRPr>
          </a:p>
          <a:p>
            <a:pPr marL="0" indent="0">
              <a:buNone/>
            </a:pPr>
            <a:br>
              <a:rPr lang="en-US" sz="1200" dirty="0"/>
            </a:br>
            <a:endParaRPr lang="en-US" sz="1800" b="0" dirty="0">
              <a:effectLst/>
            </a:endParaRPr>
          </a:p>
        </p:txBody>
      </p:sp>
    </p:spTree>
    <p:extLst>
      <p:ext uri="{BB962C8B-B14F-4D97-AF65-F5344CB8AC3E}">
        <p14:creationId xmlns:p14="http://schemas.microsoft.com/office/powerpoint/2010/main" val="1574678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A8172-9EA8-BD88-3510-5304657102EA}"/>
              </a:ext>
            </a:extLst>
          </p:cNvPr>
          <p:cNvSpPr>
            <a:spLocks noGrp="1"/>
          </p:cNvSpPr>
          <p:nvPr>
            <p:ph type="title"/>
          </p:nvPr>
        </p:nvSpPr>
        <p:spPr>
          <a:xfrm>
            <a:off x="838200" y="365125"/>
            <a:ext cx="10515600" cy="860171"/>
          </a:xfrm>
        </p:spPr>
        <p:txBody>
          <a:bodyPr>
            <a:normAutofit/>
          </a:bodyPr>
          <a:lstStyle/>
          <a:p>
            <a:r>
              <a:rPr lang="en-US" sz="2400" b="1" dirty="0">
                <a:latin typeface="Arial" panose="020B0604020202020204" pitchFamily="34" charset="0"/>
                <a:cs typeface="Arial" panose="020B0604020202020204" pitchFamily="34" charset="0"/>
              </a:rPr>
              <a:t>SBDA Meeting Format</a:t>
            </a:r>
            <a:endParaRPr lang="en-US" sz="2400" dirty="0"/>
          </a:p>
        </p:txBody>
      </p:sp>
      <p:sp>
        <p:nvSpPr>
          <p:cNvPr id="3" name="Content Placeholder 2">
            <a:extLst>
              <a:ext uri="{FF2B5EF4-FFF2-40B4-BE49-F238E27FC236}">
                <a16:creationId xmlns:a16="http://schemas.microsoft.com/office/drawing/2014/main" id="{6982BEC8-9B60-280E-25BA-0A3A26EA7FC4}"/>
              </a:ext>
            </a:extLst>
          </p:cNvPr>
          <p:cNvSpPr>
            <a:spLocks noGrp="1"/>
          </p:cNvSpPr>
          <p:nvPr>
            <p:ph idx="1"/>
          </p:nvPr>
        </p:nvSpPr>
        <p:spPr>
          <a:xfrm>
            <a:off x="838200" y="1124712"/>
            <a:ext cx="10515600" cy="5368163"/>
          </a:xfrm>
        </p:spPr>
        <p:txBody>
          <a:bodyPr>
            <a:normAutofit fontScale="40000" lnSpcReduction="20000"/>
          </a:bodyPr>
          <a:lstStyle/>
          <a:p>
            <a:pPr marL="0" indent="0" rtl="0">
              <a:lnSpc>
                <a:spcPct val="120000"/>
              </a:lnSpc>
              <a:spcBef>
                <a:spcPts val="0"/>
              </a:spcBef>
              <a:spcAft>
                <a:spcPts val="1000"/>
              </a:spcAft>
              <a:buNone/>
            </a:pPr>
            <a:r>
              <a:rPr lang="en-US" sz="4200" b="1" i="0" u="none" strike="noStrike" dirty="0">
                <a:solidFill>
                  <a:srgbClr val="000000"/>
                </a:solidFill>
                <a:effectLst/>
                <a:latin typeface="Arial" panose="020B0604020202020204" pitchFamily="34" charset="0"/>
              </a:rPr>
              <a:t>THE 12 PROMISES</a:t>
            </a:r>
          </a:p>
          <a:p>
            <a:pPr marL="0" indent="0" rtl="0">
              <a:lnSpc>
                <a:spcPct val="120000"/>
              </a:lnSpc>
              <a:spcBef>
                <a:spcPts val="1200"/>
              </a:spcBef>
              <a:spcAft>
                <a:spcPts val="1200"/>
              </a:spcAft>
              <a:buNone/>
            </a:pPr>
            <a:r>
              <a:rPr lang="en-US" sz="4200" b="0" i="0" u="none" strike="noStrike" dirty="0">
                <a:solidFill>
                  <a:srgbClr val="000000"/>
                </a:solidFill>
                <a:effectLst/>
                <a:latin typeface="Arial" panose="020B0604020202020204" pitchFamily="34" charset="0"/>
              </a:rPr>
              <a:t>In the program of Debtors Anonymous, we come together to share our journey in recovering from compulsive </a:t>
            </a:r>
            <a:r>
              <a:rPr lang="en-US" sz="4200" b="0" i="0" u="none" strike="noStrike" dirty="0" err="1">
                <a:solidFill>
                  <a:srgbClr val="000000"/>
                </a:solidFill>
                <a:effectLst/>
                <a:latin typeface="Arial" panose="020B0604020202020204" pitchFamily="34" charset="0"/>
              </a:rPr>
              <a:t>debting</a:t>
            </a:r>
            <a:r>
              <a:rPr lang="en-US" sz="4200" b="0" i="0" u="none" strike="noStrike" dirty="0">
                <a:solidFill>
                  <a:srgbClr val="000000"/>
                </a:solidFill>
                <a:effectLst/>
                <a:latin typeface="Arial" panose="020B0604020202020204" pitchFamily="34" charset="0"/>
              </a:rPr>
              <a:t>. There is hope. In working D.A.’s Twelve Steps, we have developed new ways of living. When we work D.A.’s Twelve Steps and use D.A.’s Tools, we begin to receive these gifts of the program:</a:t>
            </a:r>
            <a:endParaRPr lang="en-US" sz="4200" dirty="0"/>
          </a:p>
          <a:p>
            <a:pPr marL="0" indent="0" rtl="0">
              <a:lnSpc>
                <a:spcPct val="120000"/>
              </a:lnSpc>
              <a:spcBef>
                <a:spcPts val="1200"/>
              </a:spcBef>
              <a:spcAft>
                <a:spcPts val="1200"/>
              </a:spcAft>
              <a:buNone/>
            </a:pPr>
            <a:r>
              <a:rPr lang="en-US" sz="4200" b="0" i="0" u="none" strike="noStrike" dirty="0">
                <a:solidFill>
                  <a:srgbClr val="000000"/>
                </a:solidFill>
                <a:effectLst/>
                <a:latin typeface="Arial" panose="020B0604020202020204" pitchFamily="34" charset="0"/>
              </a:rPr>
              <a:t>1. Where once we felt despair, we will experience a newfound hope.</a:t>
            </a:r>
            <a:endParaRPr lang="en-US" sz="4200" b="0" dirty="0">
              <a:effectLst/>
            </a:endParaRPr>
          </a:p>
          <a:p>
            <a:pPr marL="0" indent="0" rtl="0">
              <a:lnSpc>
                <a:spcPct val="120000"/>
              </a:lnSpc>
              <a:spcBef>
                <a:spcPts val="1200"/>
              </a:spcBef>
              <a:spcAft>
                <a:spcPts val="1200"/>
              </a:spcAft>
              <a:buNone/>
            </a:pPr>
            <a:r>
              <a:rPr lang="en-US" sz="4200" b="0" i="0" u="none" strike="noStrike" dirty="0">
                <a:solidFill>
                  <a:srgbClr val="000000"/>
                </a:solidFill>
                <a:effectLst/>
                <a:latin typeface="Arial" panose="020B0604020202020204" pitchFamily="34" charset="0"/>
              </a:rPr>
              <a:t>2. Clarity will replace vagueness. Confidence and intuition will replace confusion and chaos. We will live </a:t>
            </a:r>
            <a:br>
              <a:rPr lang="en-US" sz="4200" b="0" i="0" u="none" strike="noStrike" dirty="0">
                <a:solidFill>
                  <a:srgbClr val="000000"/>
                </a:solidFill>
                <a:effectLst/>
                <a:latin typeface="Arial" panose="020B0604020202020204" pitchFamily="34" charset="0"/>
              </a:rPr>
            </a:br>
            <a:r>
              <a:rPr lang="en-US" sz="4200" b="0" i="0" u="none" strike="noStrike" dirty="0">
                <a:solidFill>
                  <a:srgbClr val="000000"/>
                </a:solidFill>
                <a:effectLst/>
                <a:latin typeface="Arial" panose="020B0604020202020204" pitchFamily="34" charset="0"/>
              </a:rPr>
              <a:t>    engaged lives, make decisions that best meet our needs, and become the people we were meant to be.</a:t>
            </a:r>
            <a:endParaRPr lang="en-US" sz="4200" b="0" dirty="0">
              <a:effectLst/>
            </a:endParaRPr>
          </a:p>
          <a:p>
            <a:pPr marL="0" indent="0" rtl="0">
              <a:lnSpc>
                <a:spcPct val="120000"/>
              </a:lnSpc>
              <a:spcBef>
                <a:spcPts val="1200"/>
              </a:spcBef>
              <a:spcAft>
                <a:spcPts val="1200"/>
              </a:spcAft>
              <a:buNone/>
            </a:pPr>
            <a:r>
              <a:rPr lang="en-US" sz="4200" b="0" i="0" u="none" strike="noStrike" dirty="0">
                <a:solidFill>
                  <a:srgbClr val="000000"/>
                </a:solidFill>
                <a:effectLst/>
                <a:latin typeface="Arial" panose="020B0604020202020204" pitchFamily="34" charset="0"/>
              </a:rPr>
              <a:t>3. We will live within our means, yet our means will not define us.</a:t>
            </a:r>
            <a:endParaRPr lang="en-US" sz="4200" b="0" dirty="0">
              <a:effectLst/>
            </a:endParaRPr>
          </a:p>
          <a:p>
            <a:pPr marL="0" indent="0" rtl="0">
              <a:lnSpc>
                <a:spcPct val="120000"/>
              </a:lnSpc>
              <a:spcBef>
                <a:spcPts val="1200"/>
              </a:spcBef>
              <a:spcAft>
                <a:spcPts val="1200"/>
              </a:spcAft>
              <a:buNone/>
            </a:pPr>
            <a:r>
              <a:rPr lang="en-US" sz="4200" b="0" i="0" u="none" strike="noStrike" dirty="0">
                <a:solidFill>
                  <a:srgbClr val="000000"/>
                </a:solidFill>
                <a:effectLst/>
                <a:latin typeface="Arial" panose="020B0604020202020204" pitchFamily="34" charset="0"/>
              </a:rPr>
              <a:t>4. We will begin to live a prosperous life, unencumbered by fear, worry, resentment or debt.</a:t>
            </a:r>
            <a:endParaRPr lang="en-US" sz="4200" b="0" dirty="0">
              <a:effectLst/>
            </a:endParaRPr>
          </a:p>
          <a:p>
            <a:pPr marL="0" indent="0" rtl="0">
              <a:lnSpc>
                <a:spcPct val="120000"/>
              </a:lnSpc>
              <a:spcBef>
                <a:spcPts val="1200"/>
              </a:spcBef>
              <a:spcAft>
                <a:spcPts val="1200"/>
              </a:spcAft>
              <a:buNone/>
            </a:pPr>
            <a:r>
              <a:rPr lang="en-US" sz="4200" b="0" i="0" u="none" strike="noStrike" dirty="0">
                <a:solidFill>
                  <a:srgbClr val="000000"/>
                </a:solidFill>
                <a:effectLst/>
                <a:latin typeface="Arial" panose="020B0604020202020204" pitchFamily="34" charset="0"/>
              </a:rPr>
              <a:t>5. We will realize that we are enough; we will value ourselves and our contributions.</a:t>
            </a:r>
            <a:endParaRPr lang="en-US" sz="4200" b="0" dirty="0">
              <a:effectLst/>
            </a:endParaRPr>
          </a:p>
          <a:p>
            <a:pPr marL="0" indent="0" rtl="0">
              <a:lnSpc>
                <a:spcPct val="120000"/>
              </a:lnSpc>
              <a:spcBef>
                <a:spcPts val="1200"/>
              </a:spcBef>
              <a:spcAft>
                <a:spcPts val="1200"/>
              </a:spcAft>
              <a:buNone/>
            </a:pPr>
            <a:r>
              <a:rPr lang="en-US" sz="4200" b="0" i="0" u="none" strike="noStrike" dirty="0">
                <a:solidFill>
                  <a:srgbClr val="000000"/>
                </a:solidFill>
                <a:effectLst/>
                <a:latin typeface="Arial" panose="020B0604020202020204" pitchFamily="34" charset="0"/>
              </a:rPr>
              <a:t>6. Isolation will give way to fellowship; faith will replace fear. </a:t>
            </a:r>
            <a:br>
              <a:rPr lang="en-US" sz="1200" dirty="0"/>
            </a:br>
            <a:endParaRPr lang="en-US" sz="1800" b="0" dirty="0">
              <a:effectLst/>
            </a:endParaRPr>
          </a:p>
        </p:txBody>
      </p:sp>
    </p:spTree>
    <p:extLst>
      <p:ext uri="{BB962C8B-B14F-4D97-AF65-F5344CB8AC3E}">
        <p14:creationId xmlns:p14="http://schemas.microsoft.com/office/powerpoint/2010/main" val="639378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1832</Words>
  <Application>Microsoft Office PowerPoint</Application>
  <PresentationFormat>Widescreen</PresentationFormat>
  <Paragraphs>93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SBDA Meeting Format</vt:lpstr>
      <vt:lpstr>SBDA Meeting Format</vt:lpstr>
      <vt:lpstr>SBDA Meeting Format</vt:lpstr>
      <vt:lpstr>SBDA Meeting Format</vt:lpstr>
      <vt:lpstr>SBDA Meeting Format</vt:lpstr>
      <vt:lpstr>SBDA Meeting Format</vt:lpstr>
      <vt:lpstr>SBDA Meeting Format</vt:lpstr>
      <vt:lpstr>SBDA Meeting Format</vt:lpstr>
      <vt:lpstr>SBDA Meeting Format</vt:lpstr>
      <vt:lpstr>SBDA Meeting Format</vt:lpstr>
      <vt:lpstr>SBDA Meeting Format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SBDA Meeting Format</dc:title>
  <dc:creator>Anne Surber</dc:creator>
  <cp:lastModifiedBy>Anne Surber</cp:lastModifiedBy>
  <cp:revision>4</cp:revision>
  <dcterms:created xsi:type="dcterms:W3CDTF">2022-09-20T21:14:04Z</dcterms:created>
  <dcterms:modified xsi:type="dcterms:W3CDTF">2022-09-20T21:48:55Z</dcterms:modified>
</cp:coreProperties>
</file>