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258" r:id="rId3"/>
    <p:sldId id="259" r:id="rId4"/>
    <p:sldId id="257"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44"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371716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189257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2787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2398594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5462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3769838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3133053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43887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419545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5E13CB-7479-4EEA-9520-4782E87A6B4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420678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5E13CB-7479-4EEA-9520-4782E87A6B4A}"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297546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5E13CB-7479-4EEA-9520-4782E87A6B4A}"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76101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5E13CB-7479-4EEA-9520-4782E87A6B4A}"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2000734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E13CB-7479-4EEA-9520-4782E87A6B4A}"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363793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5E13CB-7479-4EEA-9520-4782E87A6B4A}"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144718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5E13CB-7479-4EEA-9520-4782E87A6B4A}"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190AC-909F-4958-8FA0-02A30B18D1AE}" type="slidenum">
              <a:rPr lang="en-US" smtClean="0"/>
              <a:t>‹#›</a:t>
            </a:fld>
            <a:endParaRPr lang="en-US"/>
          </a:p>
        </p:txBody>
      </p:sp>
    </p:spTree>
    <p:extLst>
      <p:ext uri="{BB962C8B-B14F-4D97-AF65-F5344CB8AC3E}">
        <p14:creationId xmlns:p14="http://schemas.microsoft.com/office/powerpoint/2010/main" val="397886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5E13CB-7479-4EEA-9520-4782E87A6B4A}" type="datetimeFigureOut">
              <a:rPr lang="en-US" smtClean="0"/>
              <a:t>2/3/2021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3190AC-909F-4958-8FA0-02A30B18D1AE}" type="slidenum">
              <a:rPr lang="en-US" smtClean="0"/>
              <a:t>‹#›</a:t>
            </a:fld>
            <a:endParaRPr lang="en-US"/>
          </a:p>
        </p:txBody>
      </p:sp>
    </p:spTree>
    <p:extLst>
      <p:ext uri="{BB962C8B-B14F-4D97-AF65-F5344CB8AC3E}">
        <p14:creationId xmlns:p14="http://schemas.microsoft.com/office/powerpoint/2010/main" val="1498366169"/>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3EB3-90B0-4DFF-88B9-2329A8635521}"/>
              </a:ext>
            </a:extLst>
          </p:cNvPr>
          <p:cNvSpPr>
            <a:spLocks noGrp="1"/>
          </p:cNvSpPr>
          <p:nvPr>
            <p:ph type="ctrTitle"/>
          </p:nvPr>
        </p:nvSpPr>
        <p:spPr/>
        <p:txBody>
          <a:bodyPr>
            <a:normAutofit/>
          </a:bodyPr>
          <a:lstStyle/>
          <a:p>
            <a:r>
              <a:rPr lang="en-US" dirty="0"/>
              <a:t>Cobbs Mill Inn Property</a:t>
            </a:r>
          </a:p>
        </p:txBody>
      </p:sp>
      <p:sp>
        <p:nvSpPr>
          <p:cNvPr id="3" name="Subtitle 2">
            <a:extLst>
              <a:ext uri="{FF2B5EF4-FFF2-40B4-BE49-F238E27FC236}">
                <a16:creationId xmlns:a16="http://schemas.microsoft.com/office/drawing/2014/main" id="{ED1BA5D6-635D-4607-8332-F7642D2C13DA}"/>
              </a:ext>
            </a:extLst>
          </p:cNvPr>
          <p:cNvSpPr>
            <a:spLocks noGrp="1"/>
          </p:cNvSpPr>
          <p:nvPr>
            <p:ph type="subTitle" idx="1"/>
          </p:nvPr>
        </p:nvSpPr>
        <p:spPr/>
        <p:txBody>
          <a:bodyPr>
            <a:normAutofit/>
          </a:bodyPr>
          <a:lstStyle/>
          <a:p>
            <a:r>
              <a:rPr lang="en-US" dirty="0">
                <a:solidFill>
                  <a:schemeClr val="tx1"/>
                </a:solidFill>
              </a:rPr>
              <a:t>Draft Business Plan Presentation</a:t>
            </a:r>
          </a:p>
        </p:txBody>
      </p:sp>
    </p:spTree>
    <p:extLst>
      <p:ext uri="{BB962C8B-B14F-4D97-AF65-F5344CB8AC3E}">
        <p14:creationId xmlns:p14="http://schemas.microsoft.com/office/powerpoint/2010/main" val="82920548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0B97-E753-4A79-9082-5649F9CC1D33}"/>
              </a:ext>
            </a:extLst>
          </p:cNvPr>
          <p:cNvSpPr>
            <a:spLocks noGrp="1"/>
          </p:cNvSpPr>
          <p:nvPr>
            <p:ph type="title"/>
          </p:nvPr>
        </p:nvSpPr>
        <p:spPr/>
        <p:txBody>
          <a:bodyPr/>
          <a:lstStyle/>
          <a:p>
            <a:r>
              <a:rPr lang="en-US" dirty="0"/>
              <a:t>Agenda </a:t>
            </a:r>
          </a:p>
        </p:txBody>
      </p:sp>
      <p:sp>
        <p:nvSpPr>
          <p:cNvPr id="3" name="Content Placeholder 2">
            <a:extLst>
              <a:ext uri="{FF2B5EF4-FFF2-40B4-BE49-F238E27FC236}">
                <a16:creationId xmlns:a16="http://schemas.microsoft.com/office/drawing/2014/main" id="{E9A5C60F-201D-4E19-A22C-60B60AD8E14F}"/>
              </a:ext>
            </a:extLst>
          </p:cNvPr>
          <p:cNvSpPr>
            <a:spLocks noGrp="1"/>
          </p:cNvSpPr>
          <p:nvPr>
            <p:ph idx="1"/>
          </p:nvPr>
        </p:nvSpPr>
        <p:spPr>
          <a:xfrm>
            <a:off x="677334" y="1488613"/>
            <a:ext cx="8596668" cy="3880773"/>
          </a:xfrm>
        </p:spPr>
        <p:txBody>
          <a:bodyPr/>
          <a:lstStyle/>
          <a:p>
            <a:pPr marL="0" indent="0">
              <a:buNone/>
            </a:pPr>
            <a:r>
              <a:rPr lang="en-US" dirty="0"/>
              <a:t>Kleber and Sandra Siguenza are pleased to discuss with you the plan and vision we see for Cobbs Mill Inn property. This draft business plan will discuss the following –</a:t>
            </a:r>
          </a:p>
          <a:p>
            <a:pPr>
              <a:buFont typeface="Wingdings" panose="05000000000000000000" pitchFamily="2" charset="2"/>
              <a:buChar char="Ø"/>
            </a:pPr>
            <a:r>
              <a:rPr lang="en-US" dirty="0"/>
              <a:t>Introduction of the Prospective Owners</a:t>
            </a:r>
          </a:p>
          <a:p>
            <a:pPr>
              <a:buFont typeface="Wingdings" panose="05000000000000000000" pitchFamily="2" charset="2"/>
              <a:buChar char="Ø"/>
            </a:pPr>
            <a:r>
              <a:rPr lang="en-US" dirty="0"/>
              <a:t>Business Opportunity</a:t>
            </a:r>
          </a:p>
          <a:p>
            <a:pPr>
              <a:buFont typeface="Wingdings" panose="05000000000000000000" pitchFamily="2" charset="2"/>
              <a:buChar char="Ø"/>
            </a:pPr>
            <a:r>
              <a:rPr lang="en-US" dirty="0"/>
              <a:t>Market – Customers &amp; Competitors</a:t>
            </a:r>
          </a:p>
          <a:p>
            <a:pPr>
              <a:buFont typeface="Wingdings" panose="05000000000000000000" pitchFamily="2" charset="2"/>
              <a:buChar char="Ø"/>
            </a:pPr>
            <a:r>
              <a:rPr lang="en-US" dirty="0"/>
              <a:t>Why Us?</a:t>
            </a:r>
          </a:p>
        </p:txBody>
      </p:sp>
    </p:spTree>
    <p:extLst>
      <p:ext uri="{BB962C8B-B14F-4D97-AF65-F5344CB8AC3E}">
        <p14:creationId xmlns:p14="http://schemas.microsoft.com/office/powerpoint/2010/main" val="105353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F91F28-9259-4E5B-B02D-05453C685D30}"/>
              </a:ext>
            </a:extLst>
          </p:cNvPr>
          <p:cNvSpPr>
            <a:spLocks noGrp="1"/>
          </p:cNvSpPr>
          <p:nvPr>
            <p:ph type="title"/>
          </p:nvPr>
        </p:nvSpPr>
        <p:spPr>
          <a:xfrm>
            <a:off x="693615" y="237331"/>
            <a:ext cx="8596668" cy="682340"/>
          </a:xfrm>
        </p:spPr>
        <p:txBody>
          <a:bodyPr>
            <a:normAutofit/>
          </a:bodyPr>
          <a:lstStyle/>
          <a:p>
            <a:r>
              <a:rPr lang="en-US" dirty="0"/>
              <a:t>Prospective Owners of the Property</a:t>
            </a:r>
          </a:p>
        </p:txBody>
      </p:sp>
      <p:sp>
        <p:nvSpPr>
          <p:cNvPr id="5" name="Text Placeholder 4">
            <a:extLst>
              <a:ext uri="{FF2B5EF4-FFF2-40B4-BE49-F238E27FC236}">
                <a16:creationId xmlns:a16="http://schemas.microsoft.com/office/drawing/2014/main" id="{30242CA8-9EA6-4A99-935D-F4257144D008}"/>
              </a:ext>
            </a:extLst>
          </p:cNvPr>
          <p:cNvSpPr>
            <a:spLocks noGrp="1"/>
          </p:cNvSpPr>
          <p:nvPr>
            <p:ph type="body" idx="1"/>
          </p:nvPr>
        </p:nvSpPr>
        <p:spPr>
          <a:xfrm>
            <a:off x="693615" y="875846"/>
            <a:ext cx="4185623" cy="472195"/>
          </a:xfrm>
        </p:spPr>
        <p:txBody>
          <a:bodyPr/>
          <a:lstStyle/>
          <a:p>
            <a:r>
              <a:rPr lang="en-US" sz="1800" dirty="0"/>
              <a:t>Kleber and Sandra Siguenza:</a:t>
            </a:r>
          </a:p>
        </p:txBody>
      </p:sp>
      <p:sp>
        <p:nvSpPr>
          <p:cNvPr id="7" name="Text Placeholder 6">
            <a:extLst>
              <a:ext uri="{FF2B5EF4-FFF2-40B4-BE49-F238E27FC236}">
                <a16:creationId xmlns:a16="http://schemas.microsoft.com/office/drawing/2014/main" id="{2D9E5737-31BB-4700-AD18-0EA0B5AA0A18}"/>
              </a:ext>
            </a:extLst>
          </p:cNvPr>
          <p:cNvSpPr>
            <a:spLocks noGrp="1"/>
          </p:cNvSpPr>
          <p:nvPr>
            <p:ph sz="half" idx="2"/>
          </p:nvPr>
        </p:nvSpPr>
        <p:spPr>
          <a:xfrm>
            <a:off x="693615" y="1573594"/>
            <a:ext cx="4870477" cy="3245288"/>
          </a:xfrm>
        </p:spPr>
        <p:txBody>
          <a:bodyPr>
            <a:noAutofit/>
          </a:bodyPr>
          <a:lstStyle/>
          <a:p>
            <a:r>
              <a:rPr lang="en-US" sz="1600" dirty="0"/>
              <a:t>Have over 25+ years in restaurant management experience. </a:t>
            </a:r>
          </a:p>
          <a:p>
            <a:r>
              <a:rPr lang="en-US" sz="1600" dirty="0"/>
              <a:t>Aside from this investment, the Siguenza’s have 9 restaurants operating under JS Restaurant Group. JS Restaurant Group opened their first restaurant located in New Canaan, Cava Wine Bar Restaurant, in 2004. </a:t>
            </a:r>
          </a:p>
          <a:p>
            <a:r>
              <a:rPr lang="en-US" sz="1600" dirty="0"/>
              <a:t>All restaurants are family owned and operated. </a:t>
            </a:r>
          </a:p>
          <a:p>
            <a:r>
              <a:rPr lang="en-US" sz="1600" dirty="0"/>
              <a:t>All restaurants are highly reputable and located in Connecticut (primarily Fairfield County). Our Harvest Restaurant located in Greenwich received an “Excellent” rating from the New York Times, the highest possible rating given to an establishment. </a:t>
            </a:r>
          </a:p>
          <a:p>
            <a:r>
              <a:rPr lang="en-US" sz="1600" dirty="0"/>
              <a:t>Out of the 9 restaurants currently operating, two are located on Yale properties in New Haven and partner closely with Yale University (both faculty and students). </a:t>
            </a:r>
          </a:p>
        </p:txBody>
      </p:sp>
      <p:sp>
        <p:nvSpPr>
          <p:cNvPr id="9" name="Text Placeholder 8">
            <a:extLst>
              <a:ext uri="{FF2B5EF4-FFF2-40B4-BE49-F238E27FC236}">
                <a16:creationId xmlns:a16="http://schemas.microsoft.com/office/drawing/2014/main" id="{ABD3ACFD-E242-4B1A-8954-F1E88A794C6B}"/>
              </a:ext>
            </a:extLst>
          </p:cNvPr>
          <p:cNvSpPr>
            <a:spLocks noGrp="1"/>
          </p:cNvSpPr>
          <p:nvPr>
            <p:ph type="body" sz="quarter" idx="3"/>
          </p:nvPr>
        </p:nvSpPr>
        <p:spPr>
          <a:xfrm>
            <a:off x="5834743" y="4353054"/>
            <a:ext cx="5934293" cy="931352"/>
          </a:xfrm>
        </p:spPr>
        <p:txBody>
          <a:bodyPr/>
          <a:lstStyle/>
          <a:p>
            <a:r>
              <a:rPr lang="en-US" sz="1600" i="1" dirty="0"/>
              <a:t>Sandra (Left) and Kleber Siguenza (Right)</a:t>
            </a:r>
          </a:p>
        </p:txBody>
      </p:sp>
      <p:pic>
        <p:nvPicPr>
          <p:cNvPr id="16" name="Content Placeholder 15" descr="Diagram&#10;&#10;Description automatically generated">
            <a:extLst>
              <a:ext uri="{FF2B5EF4-FFF2-40B4-BE49-F238E27FC236}">
                <a16:creationId xmlns:a16="http://schemas.microsoft.com/office/drawing/2014/main" id="{01A19A64-A6F2-4DE9-8446-AA9755666FF3}"/>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357258" y="1573594"/>
            <a:ext cx="2754086" cy="3305175"/>
          </a:xfrm>
        </p:spPr>
      </p:pic>
    </p:spTree>
    <p:extLst>
      <p:ext uri="{BB962C8B-B14F-4D97-AF65-F5344CB8AC3E}">
        <p14:creationId xmlns:p14="http://schemas.microsoft.com/office/powerpoint/2010/main" val="406339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82504-6792-462D-B2FF-20800438D15C}"/>
              </a:ext>
            </a:extLst>
          </p:cNvPr>
          <p:cNvSpPr>
            <a:spLocks noGrp="1"/>
          </p:cNvSpPr>
          <p:nvPr>
            <p:ph type="title"/>
          </p:nvPr>
        </p:nvSpPr>
        <p:spPr>
          <a:xfrm>
            <a:off x="838200" y="365125"/>
            <a:ext cx="10515600" cy="700195"/>
          </a:xfrm>
        </p:spPr>
        <p:txBody>
          <a:bodyPr>
            <a:normAutofit/>
          </a:bodyPr>
          <a:lstStyle/>
          <a:p>
            <a:r>
              <a:rPr lang="en-US" dirty="0"/>
              <a:t>Business Opportunity - Problem</a:t>
            </a:r>
          </a:p>
        </p:txBody>
      </p:sp>
      <p:sp>
        <p:nvSpPr>
          <p:cNvPr id="3" name="Content Placeholder 2">
            <a:extLst>
              <a:ext uri="{FF2B5EF4-FFF2-40B4-BE49-F238E27FC236}">
                <a16:creationId xmlns:a16="http://schemas.microsoft.com/office/drawing/2014/main" id="{63B52E13-9A00-4298-A47F-AB89A21EC71B}"/>
              </a:ext>
            </a:extLst>
          </p:cNvPr>
          <p:cNvSpPr>
            <a:spLocks noGrp="1"/>
          </p:cNvSpPr>
          <p:nvPr>
            <p:ph idx="1"/>
          </p:nvPr>
        </p:nvSpPr>
        <p:spPr>
          <a:xfrm>
            <a:off x="838200" y="1065320"/>
            <a:ext cx="9350829" cy="4372094"/>
          </a:xfrm>
        </p:spPr>
        <p:txBody>
          <a:bodyPr>
            <a:normAutofit/>
          </a:bodyPr>
          <a:lstStyle/>
          <a:p>
            <a:pPr marL="0" indent="0">
              <a:buNone/>
            </a:pPr>
            <a:r>
              <a:rPr lang="en-US" sz="1600" b="1" dirty="0"/>
              <a:t>Problems with the Town of Weston: </a:t>
            </a:r>
          </a:p>
          <a:p>
            <a:pPr marL="0" indent="0">
              <a:buNone/>
            </a:pPr>
            <a:r>
              <a:rPr lang="en-US" sz="1600" dirty="0"/>
              <a:t>The problem with The Town of Weston is that the community is in desperate need of a warm and friendly place for friends and family to gather with excellent food. The problems we note are –</a:t>
            </a:r>
          </a:p>
          <a:p>
            <a:r>
              <a:rPr lang="en-US" sz="1600" dirty="0"/>
              <a:t>No venues to hold events in town. Examples include concerts, weddings, etc. </a:t>
            </a:r>
          </a:p>
          <a:p>
            <a:r>
              <a:rPr lang="en-US" sz="1600" dirty="0"/>
              <a:t>No establishments providing accommodations for travelers and/or visiting families.</a:t>
            </a:r>
          </a:p>
          <a:p>
            <a:r>
              <a:rPr lang="en-US" sz="1600" dirty="0"/>
              <a:t>No more than 1 restaurant in the Town.</a:t>
            </a:r>
          </a:p>
          <a:p>
            <a:r>
              <a:rPr lang="en-US" sz="1600" dirty="0"/>
              <a:t>No luxury restaurants.</a:t>
            </a:r>
          </a:p>
          <a:p>
            <a:r>
              <a:rPr lang="en-US" sz="1600" dirty="0"/>
              <a:t>No dining establishments that serve good quality food for low budgets/incomes. Examples include students, local workers, etc.</a:t>
            </a:r>
          </a:p>
          <a:p>
            <a:r>
              <a:rPr lang="en-US" sz="1600" dirty="0"/>
              <a:t>To get food, locals (aside from the 1 restaurant in Weston) typically order delivery/pick-up from out of Town. </a:t>
            </a:r>
          </a:p>
          <a:p>
            <a:r>
              <a:rPr lang="en-US" sz="1600" dirty="0"/>
              <a:t>There is no grocery store in Weston now that Peter’s Market closed. </a:t>
            </a:r>
          </a:p>
        </p:txBody>
      </p:sp>
    </p:spTree>
    <p:extLst>
      <p:ext uri="{BB962C8B-B14F-4D97-AF65-F5344CB8AC3E}">
        <p14:creationId xmlns:p14="http://schemas.microsoft.com/office/powerpoint/2010/main" val="283022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561E-CA1C-4CF6-A4C5-F8113F593732}"/>
              </a:ext>
            </a:extLst>
          </p:cNvPr>
          <p:cNvSpPr>
            <a:spLocks noGrp="1"/>
          </p:cNvSpPr>
          <p:nvPr>
            <p:ph type="title"/>
          </p:nvPr>
        </p:nvSpPr>
        <p:spPr>
          <a:xfrm>
            <a:off x="677334" y="285749"/>
            <a:ext cx="8596668" cy="647700"/>
          </a:xfrm>
        </p:spPr>
        <p:txBody>
          <a:bodyPr>
            <a:normAutofit/>
          </a:bodyPr>
          <a:lstStyle/>
          <a:p>
            <a:r>
              <a:rPr lang="en-US" dirty="0"/>
              <a:t>Business Opportunity - Solution </a:t>
            </a:r>
          </a:p>
        </p:txBody>
      </p:sp>
      <p:sp>
        <p:nvSpPr>
          <p:cNvPr id="3" name="Content Placeholder 2">
            <a:extLst>
              <a:ext uri="{FF2B5EF4-FFF2-40B4-BE49-F238E27FC236}">
                <a16:creationId xmlns:a16="http://schemas.microsoft.com/office/drawing/2014/main" id="{1C69494F-5856-41E5-9E3E-1F4A3868878F}"/>
              </a:ext>
            </a:extLst>
          </p:cNvPr>
          <p:cNvSpPr>
            <a:spLocks noGrp="1"/>
          </p:cNvSpPr>
          <p:nvPr>
            <p:ph idx="1"/>
          </p:nvPr>
        </p:nvSpPr>
        <p:spPr>
          <a:xfrm>
            <a:off x="677334" y="933449"/>
            <a:ext cx="10115852" cy="5638802"/>
          </a:xfrm>
        </p:spPr>
        <p:txBody>
          <a:bodyPr>
            <a:normAutofit/>
          </a:bodyPr>
          <a:lstStyle/>
          <a:p>
            <a:pPr marL="0" indent="0">
              <a:buNone/>
            </a:pPr>
            <a:r>
              <a:rPr lang="en-US" sz="2000" b="1" dirty="0"/>
              <a:t>Solutions to the issues facing the Town of Weston:</a:t>
            </a:r>
          </a:p>
          <a:p>
            <a:pPr marL="0" indent="0">
              <a:buNone/>
            </a:pPr>
            <a:r>
              <a:rPr lang="en-US" sz="1600" dirty="0"/>
              <a:t>The Siguenza’s have various solutions to the issues facing the Town of Weston, which are:</a:t>
            </a:r>
          </a:p>
          <a:p>
            <a:r>
              <a:rPr lang="en-US" sz="1600" dirty="0"/>
              <a:t>An event and wedding venue located on the first level, main floor of the property. The décor and atmosphere will be significantly updated and modernized, while maintaining the integrity of the Inn.</a:t>
            </a:r>
          </a:p>
          <a:p>
            <a:r>
              <a:rPr lang="en-US" sz="1600" dirty="0"/>
              <a:t>To re-create a casual lunch/dinner facility where the coffee shop is currently located. We will be requesting permission for a kitchen and hood system for baking goods. </a:t>
            </a:r>
          </a:p>
          <a:p>
            <a:r>
              <a:rPr lang="en-US" sz="1600" dirty="0"/>
              <a:t>Use of the current Inn rooms (located on the second floor) for overnight wedding guests.    </a:t>
            </a:r>
          </a:p>
          <a:p>
            <a:r>
              <a:rPr lang="en-US" sz="1600" dirty="0"/>
              <a:t>The downstairs bar and restaurant area to be updated and refurbished/restored, while still maintaining the history and beauty of the property. The restaurant will continue to act as an upscale restaurant and bar. </a:t>
            </a:r>
          </a:p>
          <a:p>
            <a:r>
              <a:rPr lang="en-US" sz="1600" dirty="0"/>
              <a:t>To refresh the available outdoor space and revitalize its permitted usage. This area may be used for rehearsal dinners and small gatherings such as baby showers, team dinners and family events. </a:t>
            </a:r>
          </a:p>
          <a:p>
            <a:r>
              <a:rPr lang="en-US" sz="1600" dirty="0"/>
              <a:t>We want to keep the Cobbs Mill Inn as a part of history for the Town of Weston and as a result, seek to restore the building. This is a very historical building and want to remind the community of it as the establishment also hosted President’s of the United States and other important figures. The building itself is among the oldest structures in the country, predating the Revolutionary War. </a:t>
            </a:r>
          </a:p>
          <a:p>
            <a:r>
              <a:rPr lang="en-US" sz="1600" dirty="0"/>
              <a:t>There are not many events for the community. With this property, we hope to partner with the Town in order to create events. </a:t>
            </a:r>
          </a:p>
        </p:txBody>
      </p:sp>
    </p:spTree>
    <p:extLst>
      <p:ext uri="{BB962C8B-B14F-4D97-AF65-F5344CB8AC3E}">
        <p14:creationId xmlns:p14="http://schemas.microsoft.com/office/powerpoint/2010/main" val="282220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72C5D-EC3C-44E5-9A02-7AEECC306EAF}"/>
              </a:ext>
            </a:extLst>
          </p:cNvPr>
          <p:cNvSpPr>
            <a:spLocks noGrp="1"/>
          </p:cNvSpPr>
          <p:nvPr>
            <p:ph type="title"/>
          </p:nvPr>
        </p:nvSpPr>
        <p:spPr/>
        <p:txBody>
          <a:bodyPr/>
          <a:lstStyle/>
          <a:p>
            <a:r>
              <a:rPr lang="en-US" dirty="0"/>
              <a:t>Market – Customers &amp; Competition</a:t>
            </a:r>
          </a:p>
        </p:txBody>
      </p:sp>
      <p:sp>
        <p:nvSpPr>
          <p:cNvPr id="3" name="Content Placeholder 2">
            <a:extLst>
              <a:ext uri="{FF2B5EF4-FFF2-40B4-BE49-F238E27FC236}">
                <a16:creationId xmlns:a16="http://schemas.microsoft.com/office/drawing/2014/main" id="{2A13CB58-5BB1-4ED2-B3B3-FB8A2510AFDD}"/>
              </a:ext>
            </a:extLst>
          </p:cNvPr>
          <p:cNvSpPr>
            <a:spLocks noGrp="1"/>
          </p:cNvSpPr>
          <p:nvPr>
            <p:ph idx="1"/>
          </p:nvPr>
        </p:nvSpPr>
        <p:spPr>
          <a:xfrm>
            <a:off x="677334" y="1453243"/>
            <a:ext cx="8596668" cy="4588120"/>
          </a:xfrm>
        </p:spPr>
        <p:txBody>
          <a:bodyPr>
            <a:normAutofit/>
          </a:bodyPr>
          <a:lstStyle/>
          <a:p>
            <a:pPr marL="0" indent="0">
              <a:buNone/>
            </a:pPr>
            <a:r>
              <a:rPr lang="en-US" b="1" dirty="0">
                <a:solidFill>
                  <a:schemeClr val="tx1"/>
                </a:solidFill>
              </a:rPr>
              <a:t>The target customers we see for this investment are the following:</a:t>
            </a:r>
          </a:p>
          <a:p>
            <a:pPr marL="400050" indent="-400050">
              <a:buFont typeface="+mj-lt"/>
              <a:buAutoNum type="romanLcPeriod"/>
            </a:pPr>
            <a:r>
              <a:rPr lang="en-US" dirty="0">
                <a:solidFill>
                  <a:schemeClr val="tx1"/>
                </a:solidFill>
              </a:rPr>
              <a:t>Local Weston Community - Students, families, local town workers (i.e., police, fire fighters, town hall workers, teachers/faculty), and laborers (i.e., construction workers).</a:t>
            </a:r>
          </a:p>
          <a:p>
            <a:pPr marL="400050" indent="-400050">
              <a:buFont typeface="+mj-lt"/>
              <a:buAutoNum type="romanLcPeriod"/>
            </a:pPr>
            <a:r>
              <a:rPr lang="en-US" dirty="0">
                <a:solidFill>
                  <a:schemeClr val="tx1"/>
                </a:solidFill>
              </a:rPr>
              <a:t>Surrounding Cities - We seek to attract residents from various cities nearby Weston such as Wilton, New Canaan, and Westport.</a:t>
            </a:r>
          </a:p>
          <a:p>
            <a:pPr marL="400050" indent="-400050">
              <a:buFont typeface="+mj-lt"/>
              <a:buAutoNum type="romanLcPeriod"/>
            </a:pPr>
            <a:r>
              <a:rPr lang="en-US" dirty="0">
                <a:solidFill>
                  <a:schemeClr val="tx1"/>
                </a:solidFill>
              </a:rPr>
              <a:t>Commuters – Individuals commuting to work.</a:t>
            </a:r>
          </a:p>
          <a:p>
            <a:pPr marL="0" indent="0">
              <a:buNone/>
            </a:pPr>
            <a:r>
              <a:rPr lang="en-US" b="1" dirty="0">
                <a:solidFill>
                  <a:schemeClr val="tx1"/>
                </a:solidFill>
              </a:rPr>
              <a:t>Our competitors in the area will be the following:</a:t>
            </a:r>
          </a:p>
          <a:p>
            <a:pPr marL="400050" indent="-400050">
              <a:buFont typeface="+mj-lt"/>
              <a:buAutoNum type="romanLcPeriod"/>
            </a:pPr>
            <a:r>
              <a:rPr lang="en-US" dirty="0">
                <a:solidFill>
                  <a:schemeClr val="tx1"/>
                </a:solidFill>
              </a:rPr>
              <a:t>Competition in Town – There is only 1 restaurant located in Weston. The only competition are the restaurants located in the cities that surround Weston. </a:t>
            </a:r>
          </a:p>
          <a:p>
            <a:pPr marL="400050" indent="-400050">
              <a:buFont typeface="+mj-lt"/>
              <a:buAutoNum type="romanLcPeriod"/>
            </a:pPr>
            <a:r>
              <a:rPr lang="en-US" dirty="0">
                <a:solidFill>
                  <a:schemeClr val="tx1"/>
                </a:solidFill>
              </a:rPr>
              <a:t>Competition Outside of Town – There are several cities to order from nearby Weston, however, deliveries take time to arrive.</a:t>
            </a:r>
          </a:p>
        </p:txBody>
      </p:sp>
    </p:spTree>
    <p:extLst>
      <p:ext uri="{BB962C8B-B14F-4D97-AF65-F5344CB8AC3E}">
        <p14:creationId xmlns:p14="http://schemas.microsoft.com/office/powerpoint/2010/main" val="31110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1CB0-41EC-4B99-A5D7-23231B8E284B}"/>
              </a:ext>
            </a:extLst>
          </p:cNvPr>
          <p:cNvSpPr>
            <a:spLocks noGrp="1"/>
          </p:cNvSpPr>
          <p:nvPr>
            <p:ph type="title"/>
          </p:nvPr>
        </p:nvSpPr>
        <p:spPr>
          <a:xfrm>
            <a:off x="677334" y="609600"/>
            <a:ext cx="8596668" cy="745671"/>
          </a:xfrm>
        </p:spPr>
        <p:txBody>
          <a:bodyPr>
            <a:normAutofit/>
          </a:bodyPr>
          <a:lstStyle/>
          <a:p>
            <a:r>
              <a:rPr lang="en-US" dirty="0"/>
              <a:t>Why Us?</a:t>
            </a:r>
          </a:p>
        </p:txBody>
      </p:sp>
      <p:sp>
        <p:nvSpPr>
          <p:cNvPr id="3" name="Content Placeholder 2">
            <a:extLst>
              <a:ext uri="{FF2B5EF4-FFF2-40B4-BE49-F238E27FC236}">
                <a16:creationId xmlns:a16="http://schemas.microsoft.com/office/drawing/2014/main" id="{167DA8E9-2BFA-4E05-AF01-391DF21937CA}"/>
              </a:ext>
            </a:extLst>
          </p:cNvPr>
          <p:cNvSpPr>
            <a:spLocks noGrp="1"/>
          </p:cNvSpPr>
          <p:nvPr>
            <p:ph idx="1"/>
          </p:nvPr>
        </p:nvSpPr>
        <p:spPr>
          <a:xfrm>
            <a:off x="677334" y="1355270"/>
            <a:ext cx="9152466" cy="5225143"/>
          </a:xfrm>
        </p:spPr>
        <p:txBody>
          <a:bodyPr>
            <a:normAutofit fontScale="77500" lnSpcReduction="20000"/>
          </a:bodyPr>
          <a:lstStyle/>
          <a:p>
            <a:pPr marL="0" indent="0">
              <a:buNone/>
            </a:pPr>
            <a:r>
              <a:rPr lang="en-US" b="1" dirty="0"/>
              <a:t>The Town of Weston should feel comfortable with the Siguenza’s owning the Cobbs Mill Inn property, due to the following reasons:</a:t>
            </a:r>
          </a:p>
          <a:p>
            <a:pPr marL="400050" marR="0" lvl="0" indent="-400050">
              <a:lnSpc>
                <a:spcPct val="200000"/>
              </a:lnSpc>
              <a:spcBef>
                <a:spcPts val="0"/>
              </a:spcBef>
              <a:spcAft>
                <a:spcPts val="0"/>
              </a:spcAft>
              <a:buFont typeface="+mj-lt"/>
              <a:buAutoNum type="romanLcPeriod"/>
            </a:pPr>
            <a:r>
              <a:rPr lang="en-US" sz="1800" b="1" dirty="0">
                <a:effectLst/>
                <a:ea typeface="Calibri" panose="020F0502020204030204" pitchFamily="34" charset="0"/>
                <a:cs typeface="Times New Roman" panose="02020603050405020304" pitchFamily="18" charset="0"/>
              </a:rPr>
              <a:t>Experience – </a:t>
            </a:r>
            <a:r>
              <a:rPr lang="en-US" dirty="0">
                <a:ea typeface="Calibri" panose="020F0502020204030204" pitchFamily="34" charset="0"/>
                <a:cs typeface="Times New Roman" panose="02020603050405020304" pitchFamily="18" charset="0"/>
              </a:rPr>
              <a:t>Professional and highly </a:t>
            </a:r>
            <a:r>
              <a:rPr lang="en-US" sz="1800" dirty="0">
                <a:effectLst/>
                <a:ea typeface="Calibri" panose="020F0502020204030204" pitchFamily="34" charset="0"/>
                <a:cs typeface="Times New Roman" panose="02020603050405020304" pitchFamily="18" charset="0"/>
              </a:rPr>
              <a:t>trained management, with more than 25+ years of restaurant management experience. </a:t>
            </a:r>
            <a:r>
              <a:rPr lang="en-US" dirty="0">
                <a:ea typeface="Calibri" panose="020F0502020204030204" pitchFamily="34" charset="0"/>
                <a:cs typeface="Times New Roman" panose="02020603050405020304" pitchFamily="18" charset="0"/>
              </a:rPr>
              <a:t>The Siguenza’s operate </a:t>
            </a:r>
            <a:r>
              <a:rPr lang="en-US" sz="1800" dirty="0">
                <a:effectLst/>
                <a:ea typeface="Calibri" panose="020F0502020204030204" pitchFamily="34" charset="0"/>
                <a:cs typeface="Times New Roman" panose="02020603050405020304" pitchFamily="18" charset="0"/>
              </a:rPr>
              <a:t>9 other restaurants, which are still open and located all over Connecticut. Kleber is also a pastry chef who graduated form the Culinary </a:t>
            </a:r>
            <a:r>
              <a:rPr lang="en-US" dirty="0">
                <a:ea typeface="Calibri" panose="020F0502020204030204" pitchFamily="34" charset="0"/>
                <a:cs typeface="Times New Roman" panose="02020603050405020304" pitchFamily="18" charset="0"/>
              </a:rPr>
              <a:t>I</a:t>
            </a:r>
            <a:r>
              <a:rPr lang="en-US" sz="1800" dirty="0">
                <a:effectLst/>
                <a:ea typeface="Calibri" panose="020F0502020204030204" pitchFamily="34" charset="0"/>
                <a:cs typeface="Times New Roman" panose="02020603050405020304" pitchFamily="18" charset="0"/>
              </a:rPr>
              <a:t>nstitute of New York.</a:t>
            </a:r>
          </a:p>
          <a:p>
            <a:pPr marL="400050" marR="0" lvl="0" indent="-400050">
              <a:lnSpc>
                <a:spcPct val="200000"/>
              </a:lnSpc>
              <a:spcBef>
                <a:spcPts val="0"/>
              </a:spcBef>
              <a:spcAft>
                <a:spcPts val="0"/>
              </a:spcAft>
              <a:buFont typeface="+mj-lt"/>
              <a:buAutoNum type="romanLcPeriod"/>
            </a:pPr>
            <a:r>
              <a:rPr lang="en-US" sz="1800" b="1" dirty="0">
                <a:effectLst/>
                <a:ea typeface="Calibri" panose="020F0502020204030204" pitchFamily="34" charset="0"/>
                <a:cs typeface="Times New Roman" panose="02020603050405020304" pitchFamily="18" charset="0"/>
              </a:rPr>
              <a:t>We are local Westoner’s Too! - </a:t>
            </a:r>
            <a:r>
              <a:rPr lang="en-US" sz="1800" dirty="0">
                <a:effectLst/>
                <a:ea typeface="Calibri" panose="020F0502020204030204" pitchFamily="34" charset="0"/>
                <a:cs typeface="Times New Roman" panose="02020603050405020304" pitchFamily="18" charset="0"/>
              </a:rPr>
              <a:t>We want to create a wonderful community for families, especially for our own family as we have two little boys who attend Weston Public Schools. </a:t>
            </a:r>
          </a:p>
          <a:p>
            <a:pPr marL="400050" marR="0" lvl="0" indent="-400050">
              <a:lnSpc>
                <a:spcPct val="200000"/>
              </a:lnSpc>
              <a:spcBef>
                <a:spcPts val="0"/>
              </a:spcBef>
              <a:spcAft>
                <a:spcPts val="0"/>
              </a:spcAft>
              <a:buFont typeface="+mj-lt"/>
              <a:buAutoNum type="romanLcPeriod"/>
            </a:pPr>
            <a:r>
              <a:rPr lang="en-US" sz="1800" b="1" dirty="0">
                <a:effectLst/>
                <a:ea typeface="Calibri" panose="020F0502020204030204" pitchFamily="34" charset="0"/>
                <a:cs typeface="Times New Roman" panose="02020603050405020304" pitchFamily="18" charset="0"/>
              </a:rPr>
              <a:t>Create More Jobs and Stimulate the Local Weston Economy</a:t>
            </a:r>
            <a:endParaRPr lang="en-US" sz="1800" dirty="0">
              <a:effectLst/>
              <a:ea typeface="Calibri" panose="020F0502020204030204" pitchFamily="34" charset="0"/>
              <a:cs typeface="Times New Roman" panose="02020603050405020304" pitchFamily="18" charset="0"/>
            </a:endParaRPr>
          </a:p>
          <a:p>
            <a:pPr marL="400050" marR="0" lvl="0" indent="-400050">
              <a:lnSpc>
                <a:spcPct val="200000"/>
              </a:lnSpc>
              <a:spcBef>
                <a:spcPts val="0"/>
              </a:spcBef>
              <a:spcAft>
                <a:spcPts val="0"/>
              </a:spcAft>
              <a:buFont typeface="+mj-lt"/>
              <a:buAutoNum type="romanLcPeriod"/>
            </a:pPr>
            <a:r>
              <a:rPr lang="en-US" sz="1800" b="1" dirty="0">
                <a:effectLst/>
                <a:ea typeface="Calibri" panose="020F0502020204030204" pitchFamily="34" charset="0"/>
                <a:cs typeface="Times New Roman" panose="02020603050405020304" pitchFamily="18" charset="0"/>
              </a:rPr>
              <a:t>Community - </a:t>
            </a:r>
            <a:r>
              <a:rPr lang="en-US" sz="1800" dirty="0">
                <a:effectLst/>
                <a:ea typeface="Calibri" panose="020F0502020204030204" pitchFamily="34" charset="0"/>
                <a:cs typeface="Times New Roman" panose="02020603050405020304" pitchFamily="18" charset="0"/>
              </a:rPr>
              <a:t>Create a stronger community presence filled with events. For example, using the outdoor space for potential events for the Town of Weston.</a:t>
            </a:r>
          </a:p>
          <a:p>
            <a:pPr marL="400050" marR="0" lvl="0" indent="-400050">
              <a:lnSpc>
                <a:spcPct val="200000"/>
              </a:lnSpc>
              <a:spcBef>
                <a:spcPts val="0"/>
              </a:spcBef>
              <a:spcAft>
                <a:spcPts val="0"/>
              </a:spcAft>
              <a:buFont typeface="+mj-lt"/>
              <a:buAutoNum type="romanLcPeriod"/>
            </a:pPr>
            <a:r>
              <a:rPr lang="en-US" sz="1800" b="1" dirty="0">
                <a:effectLst/>
                <a:ea typeface="Calibri" panose="020F0502020204030204" pitchFamily="34" charset="0"/>
                <a:cs typeface="Times New Roman" panose="02020603050405020304" pitchFamily="18" charset="0"/>
              </a:rPr>
              <a:t>Place Locally To </a:t>
            </a:r>
            <a:r>
              <a:rPr lang="en-US" b="1" dirty="0">
                <a:ea typeface="Calibri" panose="020F0502020204030204" pitchFamily="34" charset="0"/>
                <a:cs typeface="Times New Roman" panose="02020603050405020304" pitchFamily="18" charset="0"/>
              </a:rPr>
              <a:t>Stay for Visitors – </a:t>
            </a:r>
            <a:r>
              <a:rPr lang="en-US" dirty="0">
                <a:ea typeface="Calibri" panose="020F0502020204030204" pitchFamily="34" charset="0"/>
                <a:cs typeface="Times New Roman" panose="02020603050405020304" pitchFamily="18" charset="0"/>
              </a:rPr>
              <a:t>We hope to have the inn rooms open again for overnight wedding guests and hope to reopen the only Inn within Town.  </a:t>
            </a:r>
          </a:p>
          <a:p>
            <a:pPr marL="400050" marR="0" lvl="0" indent="-400050">
              <a:lnSpc>
                <a:spcPct val="200000"/>
              </a:lnSpc>
              <a:spcBef>
                <a:spcPts val="0"/>
              </a:spcBef>
              <a:spcAft>
                <a:spcPts val="0"/>
              </a:spcAft>
              <a:buFont typeface="+mj-lt"/>
              <a:buAutoNum type="romanLcPeriod"/>
            </a:pPr>
            <a:r>
              <a:rPr lang="en-US" b="1" dirty="0">
                <a:cs typeface="Times New Roman" panose="02020603050405020304" pitchFamily="18" charset="0"/>
              </a:rPr>
              <a:t>Historical Importance to the Town of Weston - </a:t>
            </a:r>
            <a:r>
              <a:rPr lang="en-US" dirty="0">
                <a:cs typeface="Times New Roman" panose="02020603050405020304" pitchFamily="18" charset="0"/>
              </a:rPr>
              <a:t>We</a:t>
            </a:r>
            <a:r>
              <a:rPr lang="en-US" dirty="0"/>
              <a:t> seek to educate the local community of the historical importance of the Cobbs Mill Inn property and will preserve/restore the property. </a:t>
            </a:r>
          </a:p>
          <a:p>
            <a:pPr marL="0" indent="0">
              <a:buNone/>
            </a:pPr>
            <a:endParaRPr lang="en-US" dirty="0"/>
          </a:p>
        </p:txBody>
      </p:sp>
    </p:spTree>
    <p:extLst>
      <p:ext uri="{BB962C8B-B14F-4D97-AF65-F5344CB8AC3E}">
        <p14:creationId xmlns:p14="http://schemas.microsoft.com/office/powerpoint/2010/main" val="14323104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481</TotalTime>
  <Words>994</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Trebuchet MS</vt:lpstr>
      <vt:lpstr>Wingdings</vt:lpstr>
      <vt:lpstr>Wingdings 3</vt:lpstr>
      <vt:lpstr>Facet</vt:lpstr>
      <vt:lpstr>Cobbs Mill Inn Property</vt:lpstr>
      <vt:lpstr>Agenda </vt:lpstr>
      <vt:lpstr>Prospective Owners of the Property</vt:lpstr>
      <vt:lpstr>Business Opportunity - Problem</vt:lpstr>
      <vt:lpstr>Business Opportunity - Solution </vt:lpstr>
      <vt:lpstr>Market – Customers &amp; Competition</vt:lpstr>
      <vt:lpstr>Why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Cobbs Mill LLC</dc:title>
  <dc:creator>sandra siguenza</dc:creator>
  <cp:lastModifiedBy>Lance Scott</cp:lastModifiedBy>
  <cp:revision>82</cp:revision>
  <dcterms:created xsi:type="dcterms:W3CDTF">2021-01-31T21:03:53Z</dcterms:created>
  <dcterms:modified xsi:type="dcterms:W3CDTF">2021-02-03T21:00:41Z</dcterms:modified>
</cp:coreProperties>
</file>