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7" r:id="rId9"/>
    <p:sldId id="275" r:id="rId10"/>
    <p:sldId id="276" r:id="rId11"/>
    <p:sldId id="278" r:id="rId12"/>
    <p:sldId id="279" r:id="rId13"/>
    <p:sldId id="280" r:id="rId14"/>
    <p:sldId id="289" r:id="rId15"/>
    <p:sldId id="293" r:id="rId16"/>
    <p:sldId id="294" r:id="rId17"/>
    <p:sldId id="295" r:id="rId18"/>
    <p:sldId id="296" r:id="rId19"/>
    <p:sldId id="303" r:id="rId20"/>
    <p:sldId id="318" r:id="rId21"/>
    <p:sldId id="305" r:id="rId22"/>
    <p:sldId id="314" r:id="rId23"/>
    <p:sldId id="319" r:id="rId24"/>
    <p:sldId id="321" r:id="rId25"/>
    <p:sldId id="322" r:id="rId26"/>
    <p:sldId id="323" r:id="rId27"/>
    <p:sldId id="33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1175-2255-FA44-ADB9-51CFDAA1EE4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3EC51-5380-524B-A206-5D5D717E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C736-DFB9-C14A-AF87-4F2CBA004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C736-DFB9-C14A-AF87-4F2CBA0041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C736-DFB9-C14A-AF87-4F2CBA0041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CE34-66B3-6E41-A9EC-857652EF4D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293A-699F-D04A-80F3-A55FD0D4DF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873B-1F67-BE4E-A884-37460DC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40E8-83F0-4444-AE67-77D8B92F8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Selling seL4 to Commercial Sectors -- Opportunities and Challenges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155C0-BFDD-804D-8B99-4816C0E27CD4}"/>
              </a:ext>
            </a:extLst>
          </p:cNvPr>
          <p:cNvSpPr txBox="1">
            <a:spLocks/>
          </p:cNvSpPr>
          <p:nvPr/>
        </p:nvSpPr>
        <p:spPr>
          <a:xfrm>
            <a:off x="278296" y="4111579"/>
            <a:ext cx="4274262" cy="50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Xinming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(Simon)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2DD49D0-F2C3-6647-A1CC-D817D21FCD70}"/>
              </a:ext>
            </a:extLst>
          </p:cNvPr>
          <p:cNvSpPr txBox="1">
            <a:spLocks/>
          </p:cNvSpPr>
          <p:nvPr/>
        </p:nvSpPr>
        <p:spPr>
          <a:xfrm>
            <a:off x="4475920" y="4111579"/>
            <a:ext cx="4274262" cy="6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Raj Rajagopalan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450F0-5108-A14B-91E7-42FC9396D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65" y="4972699"/>
            <a:ext cx="2089372" cy="46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D377D-AA77-4343-8335-7AE78FA0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48" y="4840707"/>
            <a:ext cx="1625157" cy="11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Cost-Security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Security is currently an all-or-nothing proposition because a vulnerability anywhere can be devastating.</a:t>
            </a:r>
          </a:p>
          <a:p>
            <a:r>
              <a:rPr lang="en-US" dirty="0"/>
              <a:t>Securing everything on the device is costly.</a:t>
            </a:r>
          </a:p>
          <a:p>
            <a:pPr lvl="1"/>
            <a:r>
              <a:rPr lang="en-US" sz="2100" dirty="0"/>
              <a:t>Fixing security bugs in legacy and third-party software is cost-prohibitive.</a:t>
            </a:r>
          </a:p>
          <a:p>
            <a:pPr lvl="1"/>
            <a:r>
              <a:rPr lang="en-US" sz="2100" dirty="0"/>
              <a:t>Every time new software is added to the system the risk goes up again. But we cannot eliminate or postpone software changes.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we need is a low-cost security solution that secures critical elements and leaves the rest of the system mostly unchanged.</a:t>
            </a:r>
          </a:p>
          <a:p>
            <a:r>
              <a:rPr lang="en-US" dirty="0">
                <a:solidFill>
                  <a:srgbClr val="FF0000"/>
                </a:solidFill>
              </a:rPr>
              <a:t>Security controls must be transparent, tamper-proof, and non-bypassed.</a:t>
            </a:r>
          </a:p>
          <a:p>
            <a:r>
              <a:rPr lang="en-US" dirty="0">
                <a:solidFill>
                  <a:srgbClr val="FF0000"/>
                </a:solidFill>
              </a:rPr>
              <a:t>Evolve as the hardware and software in the product change</a:t>
            </a:r>
          </a:p>
        </p:txBody>
      </p:sp>
    </p:spTree>
    <p:extLst>
      <p:ext uri="{BB962C8B-B14F-4D97-AF65-F5344CB8AC3E}">
        <p14:creationId xmlns:p14="http://schemas.microsoft.com/office/powerpoint/2010/main" val="302519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Protect Ourselves from the Threats?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990" y="2569028"/>
            <a:ext cx="3911167" cy="3162715"/>
            <a:chOff x="298052" y="2274448"/>
            <a:chExt cx="5214889" cy="4216953"/>
          </a:xfrm>
        </p:grpSpPr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62220" y="6047874"/>
              <a:ext cx="5043969" cy="433139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62220" y="4026569"/>
              <a:ext cx="5043969" cy="18608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8835" y="6091292"/>
              <a:ext cx="317890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Hardware (</a:t>
              </a:r>
              <a:r>
                <a:rPr lang="en-US" sz="1350" i="1" dirty="0"/>
                <a:t>e.g. </a:t>
              </a:r>
              <a:r>
                <a:rPr lang="en-US" sz="1350" dirty="0"/>
                <a:t>ARM Processor)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0955" y="5543653"/>
              <a:ext cx="352355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OS (</a:t>
              </a:r>
              <a:r>
                <a:rPr lang="en-US" sz="1350" i="1" dirty="0"/>
                <a:t>e.g. </a:t>
              </a:r>
              <a:r>
                <a:rPr lang="en-US" sz="1350" dirty="0"/>
                <a:t>Linux, Android, Windows)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3400" y="5162426"/>
              <a:ext cx="4680284" cy="372582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Device Drivers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399" y="4216457"/>
              <a:ext cx="1416989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Virtual File System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78477" y="4213259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Network Stack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21566" y="4233155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Process Control</a:t>
              </a:r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2220" y="3198622"/>
              <a:ext cx="2468880" cy="62179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Libraries</a:t>
              </a:r>
              <a:endParaRPr lang="en-US" sz="135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95929" y="3202521"/>
              <a:ext cx="2468880" cy="617893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Runtime Libraries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2220" y="2288501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90119" y="2274448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42116" y="2274713"/>
              <a:ext cx="1588169" cy="789285"/>
            </a:xfrm>
            <a:prstGeom prst="roundRect">
              <a:avLst/>
            </a:prstGeom>
            <a:solidFill>
              <a:srgbClr val="FF93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Third-party Application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8052" y="3930317"/>
              <a:ext cx="5214889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2075" y="2474345"/>
            <a:ext cx="2627694" cy="1309317"/>
            <a:chOff x="709433" y="2156126"/>
            <a:chExt cx="3503592" cy="174575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731986" y="2156126"/>
              <a:ext cx="3480425" cy="3889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179313" y="2164906"/>
              <a:ext cx="33712" cy="1013704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31986" y="3869710"/>
              <a:ext cx="2607444" cy="32172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332125" y="3165513"/>
              <a:ext cx="16197" cy="704197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375523" y="3167906"/>
              <a:ext cx="803790" cy="6733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09433" y="2176427"/>
              <a:ext cx="20492" cy="1725455"/>
            </a:xfrm>
            <a:prstGeom prst="line">
              <a:avLst/>
            </a:prstGeom>
            <a:ln w="2222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18114" y="2127831"/>
            <a:ext cx="18973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Proprietary </a:t>
            </a:r>
            <a:r>
              <a:rPr lang="en-US" sz="1350" b="1" dirty="0" err="1">
                <a:solidFill>
                  <a:schemeClr val="accent6">
                    <a:lumMod val="75000"/>
                  </a:schemeClr>
                </a:solidFill>
              </a:rPr>
              <a:t>IoT</a:t>
            </a:r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 Solution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16596" y="248622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6FF3C"/>
                </a:solidFill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0098" y="319487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6FF3C"/>
                </a:solidFill>
              </a:rPr>
              <a:t>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4589" y="384881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6FF3C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75812" y="464902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6FF3C"/>
                </a:solidFill>
              </a:rPr>
              <a:t>?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628561" y="2190862"/>
            <a:ext cx="4006159" cy="3560590"/>
          </a:xfrm>
        </p:spPr>
        <p:txBody>
          <a:bodyPr>
            <a:noAutofit/>
          </a:bodyPr>
          <a:lstStyle/>
          <a:p>
            <a:r>
              <a:rPr lang="en-US" sz="1800" dirty="0"/>
              <a:t>Create a “secure space” to store security-sensitive info and processes (e.g. key data, encryption) that cannot be accessed by any adversary</a:t>
            </a:r>
          </a:p>
          <a:p>
            <a:r>
              <a:rPr lang="en-US" sz="1800" dirty="0"/>
              <a:t>Protect our applications and libraries from unauthorized access</a:t>
            </a:r>
          </a:p>
          <a:p>
            <a:r>
              <a:rPr lang="en-US" sz="1800" dirty="0"/>
              <a:t>Compatible with current hardware &amp; software stack</a:t>
            </a:r>
          </a:p>
          <a:p>
            <a:r>
              <a:rPr lang="en-US" sz="1800" dirty="0"/>
              <a:t>Works well with or without special hardware support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Secure space should be “future-proof” (i.e. no bugs or patches in the future)</a:t>
            </a:r>
          </a:p>
        </p:txBody>
      </p:sp>
    </p:spTree>
    <p:extLst>
      <p:ext uri="{BB962C8B-B14F-4D97-AF65-F5344CB8AC3E}">
        <p14:creationId xmlns:p14="http://schemas.microsoft.com/office/powerpoint/2010/main" val="225839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Proposed Solution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7165" y="2125266"/>
            <a:ext cx="5755398" cy="3580735"/>
            <a:chOff x="4050601" y="1704366"/>
            <a:chExt cx="7673863" cy="4774313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4109221" y="6045540"/>
              <a:ext cx="7602214" cy="433139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09221" y="5599046"/>
              <a:ext cx="7602214" cy="40673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Microkernel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109221" y="3705032"/>
              <a:ext cx="5043969" cy="18608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80401" y="4840889"/>
              <a:ext cx="4680284" cy="372582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Device Drivers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0400" y="3894920"/>
              <a:ext cx="1416989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Virtual File System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25478" y="3891722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Network Stack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68567" y="3911618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Process Control</a:t>
              </a:r>
              <a:endParaRPr lang="en-US" sz="135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50601" y="3011547"/>
              <a:ext cx="2468880" cy="62179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Libraries</a:t>
              </a:r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84310" y="3015446"/>
              <a:ext cx="2468880" cy="617893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Runtime Libraries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50601" y="2101426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8500" y="2087373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30497" y="2087638"/>
              <a:ext cx="1588169" cy="789285"/>
            </a:xfrm>
            <a:prstGeom prst="roundRect">
              <a:avLst/>
            </a:prstGeom>
            <a:solidFill>
              <a:srgbClr val="FF93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Third-party Application</a:t>
              </a: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9177614" y="2106828"/>
              <a:ext cx="2533821" cy="34590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77614" y="1704366"/>
              <a:ext cx="254685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Isolated Secure partition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976679" y="5650909"/>
              <a:ext cx="935690" cy="3030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Policy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5999" y="6077443"/>
              <a:ext cx="423902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Hardware (</a:t>
              </a:r>
              <a:r>
                <a:rPr lang="en-US" sz="1350" i="1" dirty="0"/>
                <a:t>e.g. </a:t>
              </a:r>
              <a:r>
                <a:rPr lang="en-US" sz="1350" dirty="0"/>
                <a:t>ARM Processor with MMU)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95019" y="4227282"/>
              <a:ext cx="1088267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Sensitive App</a:t>
              </a:r>
              <a:endParaRPr lang="en-US" sz="135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72170" y="5133959"/>
              <a:ext cx="2346648" cy="33371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Libraries</a:t>
              </a:r>
              <a:endParaRPr lang="en-US" sz="135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0468948" y="5049697"/>
              <a:ext cx="570204" cy="568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981780" y="5191779"/>
              <a:ext cx="35235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OS (</a:t>
              </a:r>
              <a:r>
                <a:rPr lang="en-US" sz="1350" i="1" dirty="0"/>
                <a:t>e.g. </a:t>
              </a:r>
              <a:r>
                <a:rPr lang="en-US" sz="1350" dirty="0"/>
                <a:t>Linux, Android, Windows)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313074" y="4237895"/>
              <a:ext cx="1088267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Secure Storage</a:t>
              </a:r>
            </a:p>
          </p:txBody>
        </p:sp>
        <p:cxnSp>
          <p:nvCxnSpPr>
            <p:cNvPr id="25" name="Straight Arrow Connector 24"/>
            <p:cNvCxnSpPr>
              <a:stCxn id="15" idx="2"/>
              <a:endCxn id="21" idx="0"/>
            </p:cNvCxnSpPr>
            <p:nvPr/>
          </p:nvCxnSpPr>
          <p:spPr>
            <a:xfrm>
              <a:off x="6572585" y="2876658"/>
              <a:ext cx="3871939" cy="2774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6134173" y="1858433"/>
            <a:ext cx="2725353" cy="39783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Uses secure microkernel as a </a:t>
            </a:r>
            <a:r>
              <a:rPr lang="en-US" sz="1500" dirty="0" err="1"/>
              <a:t>microvisor</a:t>
            </a:r>
            <a:endParaRPr lang="en-US" sz="1500" dirty="0"/>
          </a:p>
          <a:p>
            <a:r>
              <a:rPr lang="en-US" sz="1500" dirty="0"/>
              <a:t>Sensitive applications run natively in an isolated secure partition, provide all security-related functionality</a:t>
            </a:r>
          </a:p>
          <a:p>
            <a:r>
              <a:rPr lang="en-US" sz="1500" dirty="0"/>
              <a:t>Traditional OS+s/w stack runs in a virtualized environment; applications do not see anything different from legacy</a:t>
            </a:r>
          </a:p>
          <a:p>
            <a:r>
              <a:rPr lang="en-US" sz="1500" dirty="0"/>
              <a:t>Applications request sensitive services from secure partitions though microkernel IPC using modified libraries</a:t>
            </a:r>
          </a:p>
          <a:p>
            <a:r>
              <a:rPr lang="en-US" sz="1500" dirty="0"/>
              <a:t>Microkernel audits/mediates all interactions through pre-defined policies</a:t>
            </a:r>
          </a:p>
        </p:txBody>
      </p:sp>
    </p:spTree>
    <p:extLst>
      <p:ext uri="{BB962C8B-B14F-4D97-AF65-F5344CB8AC3E}">
        <p14:creationId xmlns:p14="http://schemas.microsoft.com/office/powerpoint/2010/main" val="50359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794009" y="4398670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13744" y="4422598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 with MMU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6567" y="3291363"/>
            <a:ext cx="2843513" cy="10532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794011" y="3262466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40080" y="2979699"/>
            <a:ext cx="6623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User Mode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40079" y="3279654"/>
            <a:ext cx="7409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Kernel Mode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64286" y="4000520"/>
            <a:ext cx="826427" cy="279437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Drivers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680575" y="4008313"/>
            <a:ext cx="826427" cy="279437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Modules</a:t>
            </a:r>
            <a:endParaRPr lang="en-US" sz="1350" dirty="0"/>
          </a:p>
        </p:txBody>
      </p:sp>
      <p:sp>
        <p:nvSpPr>
          <p:cNvPr id="78" name="Rounded Rectangle 77"/>
          <p:cNvSpPr/>
          <p:nvPr/>
        </p:nvSpPr>
        <p:spPr>
          <a:xfrm>
            <a:off x="885179" y="3436467"/>
            <a:ext cx="2621823" cy="416933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1050" dirty="0"/>
              <a:t>File System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044640" y="3649659"/>
            <a:ext cx="393729" cy="163139"/>
            <a:chOff x="3836894" y="125502"/>
            <a:chExt cx="772587" cy="320116"/>
          </a:xfrm>
          <a:solidFill>
            <a:schemeClr val="tx1"/>
          </a:solidFill>
        </p:grpSpPr>
        <p:sp>
          <p:nvSpPr>
            <p:cNvPr id="80" name="Rectangle 79"/>
            <p:cNvSpPr/>
            <p:nvPr/>
          </p:nvSpPr>
          <p:spPr>
            <a:xfrm>
              <a:off x="4109009" y="215821"/>
              <a:ext cx="385039" cy="13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Triangle 80"/>
            <p:cNvSpPr/>
            <p:nvPr/>
          </p:nvSpPr>
          <p:spPr>
            <a:xfrm rot="5400000">
              <a:off x="4482951" y="226919"/>
              <a:ext cx="137626" cy="11543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836894" y="125502"/>
              <a:ext cx="304884" cy="320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907282" y="215821"/>
              <a:ext cx="45719" cy="13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Triangle 83"/>
            <p:cNvSpPr/>
            <p:nvPr/>
          </p:nvSpPr>
          <p:spPr>
            <a:xfrm rot="10800000">
              <a:off x="4133926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Triangle 84"/>
            <p:cNvSpPr/>
            <p:nvPr/>
          </p:nvSpPr>
          <p:spPr>
            <a:xfrm rot="10800000">
              <a:off x="4232239" y="34855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Triangle 85"/>
            <p:cNvSpPr/>
            <p:nvPr/>
          </p:nvSpPr>
          <p:spPr>
            <a:xfrm rot="10800000">
              <a:off x="4330552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Triangle 86"/>
            <p:cNvSpPr/>
            <p:nvPr/>
          </p:nvSpPr>
          <p:spPr>
            <a:xfrm rot="10800000">
              <a:off x="4412300" y="34790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828914" y="2351395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Client App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8914" y="2963665"/>
            <a:ext cx="2811165" cy="2258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Libraries</a:t>
            </a:r>
            <a:endParaRPr lang="en-US" sz="1350" dirty="0"/>
          </a:p>
        </p:txBody>
      </p:sp>
      <p:sp>
        <p:nvSpPr>
          <p:cNvPr id="92" name="Rounded Rectangle 91"/>
          <p:cNvSpPr/>
          <p:nvPr/>
        </p:nvSpPr>
        <p:spPr>
          <a:xfrm>
            <a:off x="2831987" y="2351395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 App</a:t>
            </a:r>
          </a:p>
        </p:txBody>
      </p:sp>
      <p:cxnSp>
        <p:nvCxnSpPr>
          <p:cNvPr id="96" name="Straight Arrow Connector 95"/>
          <p:cNvCxnSpPr>
            <a:stCxn id="92" idx="2"/>
          </p:cNvCxnSpPr>
          <p:nvPr/>
        </p:nvCxnSpPr>
        <p:spPr>
          <a:xfrm>
            <a:off x="3236034" y="2828982"/>
            <a:ext cx="5471" cy="86099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04567" y="2038947"/>
            <a:ext cx="1908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encrypt/decrypt request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0522" y="4789337"/>
            <a:ext cx="4147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900" dirty="0"/>
              <a:t>Crypto key stores file system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Misconfiguration or breach will cause the key accessible by all applications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Any bug or breach threatens the system security and leads to information leak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4722" y="1184735"/>
            <a:ext cx="30882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Current/Standard Linux Architecture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28965" y="1873246"/>
            <a:ext cx="1908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encrypt/decrypt request</a:t>
            </a: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4810799" y="4420363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10799" y="4161932"/>
            <a:ext cx="2846070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L4 microkernel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0534" y="4444291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 with MMU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10799" y="2486912"/>
            <a:ext cx="1086084" cy="928914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L4Linux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42" name="Rounded Rectangle 41"/>
          <p:cNvSpPr/>
          <p:nvPr/>
        </p:nvSpPr>
        <p:spPr>
          <a:xfrm>
            <a:off x="6033012" y="3228389"/>
            <a:ext cx="1623856" cy="200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Support Libraries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71302" y="2687450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Native App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91309" y="2687449"/>
            <a:ext cx="685566" cy="5127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 App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810798" y="3922840"/>
            <a:ext cx="2846070" cy="17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Pager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810799" y="4133128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810798" y="3683681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Task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56868" y="3850360"/>
            <a:ext cx="6623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User Mode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56868" y="4150315"/>
            <a:ext cx="7409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Kernel Mode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899169" y="2905744"/>
            <a:ext cx="930618" cy="3078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module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271887" y="2483358"/>
            <a:ext cx="393730" cy="163139"/>
            <a:chOff x="3836893" y="125502"/>
            <a:chExt cx="772588" cy="320115"/>
          </a:xfrm>
          <a:solidFill>
            <a:schemeClr val="tx1"/>
          </a:solidFill>
        </p:grpSpPr>
        <p:sp>
          <p:nvSpPr>
            <p:cNvPr id="55" name="Rectangle 54"/>
            <p:cNvSpPr/>
            <p:nvPr/>
          </p:nvSpPr>
          <p:spPr>
            <a:xfrm>
              <a:off x="4109010" y="215821"/>
              <a:ext cx="385039" cy="13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Triangle 55"/>
            <p:cNvSpPr/>
            <p:nvPr/>
          </p:nvSpPr>
          <p:spPr>
            <a:xfrm rot="5400000">
              <a:off x="4482951" y="226919"/>
              <a:ext cx="137626" cy="11543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836893" y="125502"/>
              <a:ext cx="304883" cy="3201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907282" y="215821"/>
              <a:ext cx="45719" cy="13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Triangle 58"/>
            <p:cNvSpPr/>
            <p:nvPr/>
          </p:nvSpPr>
          <p:spPr>
            <a:xfrm rot="10800000">
              <a:off x="4133926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Triangle 59"/>
            <p:cNvSpPr/>
            <p:nvPr/>
          </p:nvSpPr>
          <p:spPr>
            <a:xfrm rot="10800000">
              <a:off x="4232239" y="34855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riangle 60"/>
            <p:cNvSpPr/>
            <p:nvPr/>
          </p:nvSpPr>
          <p:spPr>
            <a:xfrm rot="10800000">
              <a:off x="4330552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Triangle 61"/>
            <p:cNvSpPr/>
            <p:nvPr/>
          </p:nvSpPr>
          <p:spPr>
            <a:xfrm rot="10800000">
              <a:off x="4412300" y="34790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363108" y="2432590"/>
            <a:ext cx="0" cy="47157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730225" y="4813157"/>
            <a:ext cx="4147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900" dirty="0"/>
              <a:t>Crypto key stored in isolated partition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Privileges are explicitly specified through distribution of capability and delegated from the hardware Root-of-Trust based on MMU.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Even if the whole Linux partition is compromised,  key will never leak at runtime.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3807" y="1183632"/>
            <a:ext cx="34372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Proposed Secure Controller Architecture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949795" y="2134730"/>
            <a:ext cx="808092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Client App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810798" y="3458192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Init</a:t>
            </a:r>
            <a:r>
              <a:rPr lang="en-US" sz="1350" dirty="0"/>
              <a:t> Process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88381" y="2345807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Anther Linux App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680872" y="3481898"/>
            <a:ext cx="1050305" cy="1360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Socket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753407" y="3436686"/>
            <a:ext cx="2954899" cy="982429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TextBox 96"/>
          <p:cNvSpPr txBox="1"/>
          <p:nvPr/>
        </p:nvSpPr>
        <p:spPr>
          <a:xfrm>
            <a:off x="7783817" y="3436467"/>
            <a:ext cx="6448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L4Re</a:t>
            </a:r>
            <a:endParaRPr lang="en-US" sz="13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32960" y="5537620"/>
            <a:ext cx="6046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 Goal of this demo: show the private key will not be leaked through cyber attack</a:t>
            </a:r>
          </a:p>
        </p:txBody>
      </p:sp>
      <p:cxnSp>
        <p:nvCxnSpPr>
          <p:cNvPr id="66" name="Straight Arrow Connector 65"/>
          <p:cNvCxnSpPr>
            <a:stCxn id="88" idx="2"/>
            <a:endCxn id="90" idx="1"/>
          </p:cNvCxnSpPr>
          <p:nvPr/>
        </p:nvCxnSpPr>
        <p:spPr>
          <a:xfrm>
            <a:off x="1232960" y="2828981"/>
            <a:ext cx="447912" cy="72095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2" idx="2"/>
          </p:cNvCxnSpPr>
          <p:nvPr/>
        </p:nvCxnSpPr>
        <p:spPr>
          <a:xfrm flipH="1">
            <a:off x="2731177" y="2828981"/>
            <a:ext cx="504857" cy="72095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-Right Arrow 99"/>
          <p:cNvSpPr/>
          <p:nvPr/>
        </p:nvSpPr>
        <p:spPr>
          <a:xfrm>
            <a:off x="5653108" y="2951149"/>
            <a:ext cx="618779" cy="2106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Left-Right Arrow 100"/>
          <p:cNvSpPr/>
          <p:nvPr/>
        </p:nvSpPr>
        <p:spPr>
          <a:xfrm>
            <a:off x="6648005" y="2958989"/>
            <a:ext cx="579479" cy="1874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5653108" y="3056482"/>
            <a:ext cx="305978" cy="110545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6003506" y="3052737"/>
            <a:ext cx="297185" cy="110919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648005" y="3052736"/>
            <a:ext cx="282575" cy="10938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6960805" y="3052736"/>
            <a:ext cx="266679" cy="10938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9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Moving Forward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578" y="2396157"/>
            <a:ext cx="3868115" cy="3263504"/>
          </a:xfrm>
        </p:spPr>
        <p:txBody>
          <a:bodyPr vert="horz">
            <a:normAutofit fontScale="55000" lnSpcReduction="20000"/>
          </a:bodyPr>
          <a:lstStyle/>
          <a:p>
            <a:r>
              <a:rPr lang="en-US" dirty="0"/>
              <a:t>Current design guarantees the crypto key will not be leaked through cyber attack</a:t>
            </a:r>
          </a:p>
          <a:p>
            <a:r>
              <a:rPr lang="en-US" dirty="0"/>
              <a:t>More security critical applications can be gradually moved to secure partition</a:t>
            </a:r>
          </a:p>
          <a:p>
            <a:r>
              <a:rPr lang="en-US" dirty="0"/>
              <a:t>Secure storage can be implemented in secure partition</a:t>
            </a:r>
          </a:p>
          <a:p>
            <a:r>
              <a:rPr lang="en-US" dirty="0"/>
              <a:t>Secure boot can be incorporated</a:t>
            </a:r>
          </a:p>
          <a:p>
            <a:r>
              <a:rPr lang="en-US" dirty="0"/>
              <a:t>With more powerful hardware we can run standard Linux distribution using hardware assisted virtualization</a:t>
            </a:r>
          </a:p>
          <a:p>
            <a:r>
              <a:rPr lang="en-US" dirty="0"/>
              <a:t>TPM can be applied to further protect the key from physical attack</a:t>
            </a:r>
          </a:p>
          <a:p>
            <a:r>
              <a:rPr lang="en-US" dirty="0"/>
              <a:t>The microkernel can run in Secure World in ARM </a:t>
            </a:r>
            <a:r>
              <a:rPr lang="en-US" dirty="0" err="1"/>
              <a:t>TrustZone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3787" y="2491323"/>
            <a:ext cx="30622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System security can incrementally evolve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22112" y="3556087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Ethernet</a:t>
            </a:r>
          </a:p>
          <a:p>
            <a:pPr algn="ctr"/>
            <a:r>
              <a:rPr lang="en-US" sz="1050" dirty="0"/>
              <a:t>Driver</a:t>
            </a: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377776" y="5288146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377776" y="5029715"/>
            <a:ext cx="2846070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L4 microkernel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97511" y="5312074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 with MMU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77776" y="3354695"/>
            <a:ext cx="1086084" cy="928914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L4Linux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2" name="Rounded Rectangle 51"/>
          <p:cNvSpPr/>
          <p:nvPr/>
        </p:nvSpPr>
        <p:spPr>
          <a:xfrm>
            <a:off x="6599990" y="4096172"/>
            <a:ext cx="1623856" cy="200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Support Libraries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87132" y="2972136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Client App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607139" y="2972135"/>
            <a:ext cx="685566" cy="5127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 App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377775" y="4790623"/>
            <a:ext cx="2846070" cy="17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Pager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377777" y="5000911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377775" y="4551464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Task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23846" y="4718143"/>
            <a:ext cx="6623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User Mode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23845" y="5018098"/>
            <a:ext cx="7409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Kernel Mode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6146" y="3773527"/>
            <a:ext cx="930618" cy="3078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module</a:t>
            </a:r>
          </a:p>
        </p:txBody>
      </p:sp>
      <p:sp>
        <p:nvSpPr>
          <p:cNvPr id="62" name="Left-Right Arrow 61"/>
          <p:cNvSpPr/>
          <p:nvPr/>
        </p:nvSpPr>
        <p:spPr>
          <a:xfrm>
            <a:off x="7131392" y="3272857"/>
            <a:ext cx="618779" cy="974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930086" y="3300373"/>
            <a:ext cx="0" cy="47157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516772" y="3002513"/>
            <a:ext cx="808092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Linux App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377775" y="4325975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Init</a:t>
            </a:r>
            <a:r>
              <a:rPr lang="en-US" sz="1350" dirty="0"/>
              <a:t> Process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483450" y="3552645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Secure Storage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607246" y="3538324"/>
            <a:ext cx="393730" cy="163139"/>
            <a:chOff x="3836893" y="125502"/>
            <a:chExt cx="772588" cy="320115"/>
          </a:xfrm>
          <a:solidFill>
            <a:schemeClr val="tx1"/>
          </a:solidFill>
        </p:grpSpPr>
        <p:sp>
          <p:nvSpPr>
            <p:cNvPr id="69" name="Rectangle 68"/>
            <p:cNvSpPr/>
            <p:nvPr/>
          </p:nvSpPr>
          <p:spPr>
            <a:xfrm>
              <a:off x="4109010" y="215821"/>
              <a:ext cx="385039" cy="13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Triangle 69"/>
            <p:cNvSpPr/>
            <p:nvPr/>
          </p:nvSpPr>
          <p:spPr>
            <a:xfrm rot="5400000">
              <a:off x="4482951" y="226919"/>
              <a:ext cx="137626" cy="11543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3836893" y="125502"/>
              <a:ext cx="304883" cy="3201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3907282" y="215821"/>
              <a:ext cx="45719" cy="13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Triangle 72"/>
            <p:cNvSpPr/>
            <p:nvPr/>
          </p:nvSpPr>
          <p:spPr>
            <a:xfrm rot="10800000">
              <a:off x="4133926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Triangle 73"/>
            <p:cNvSpPr/>
            <p:nvPr/>
          </p:nvSpPr>
          <p:spPr>
            <a:xfrm rot="10800000">
              <a:off x="4232239" y="34855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Triangle 74"/>
            <p:cNvSpPr/>
            <p:nvPr/>
          </p:nvSpPr>
          <p:spPr>
            <a:xfrm rot="10800000">
              <a:off x="4330552" y="349389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Triangle 75"/>
            <p:cNvSpPr/>
            <p:nvPr/>
          </p:nvSpPr>
          <p:spPr>
            <a:xfrm rot="10800000">
              <a:off x="4412300" y="347900"/>
              <a:ext cx="99997" cy="509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07149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Future: Working with TPM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5900" y="4279331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8745" y="4310542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 with MMU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8457" y="3172025"/>
            <a:ext cx="2843513" cy="10532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5901" y="3143128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1970" y="2860360"/>
            <a:ext cx="6623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970" y="3160315"/>
            <a:ext cx="7409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Kernel Mode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6176" y="3829562"/>
            <a:ext cx="826427" cy="279437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TPM Driver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52465" y="3837355"/>
            <a:ext cx="826427" cy="279437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Modules</a:t>
            </a:r>
            <a:endParaRPr lang="en-US" sz="1350" dirty="0"/>
          </a:p>
        </p:txBody>
      </p:sp>
      <p:sp>
        <p:nvSpPr>
          <p:cNvPr id="13" name="Rounded Rectangle 12"/>
          <p:cNvSpPr/>
          <p:nvPr/>
        </p:nvSpPr>
        <p:spPr>
          <a:xfrm>
            <a:off x="757069" y="3317128"/>
            <a:ext cx="2621823" cy="416933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1050" dirty="0"/>
              <a:t>File System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0805" y="2232056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Client App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0805" y="2844327"/>
            <a:ext cx="2811165" cy="2258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Libraries</a:t>
            </a:r>
            <a:endParaRPr lang="en-US" sz="1350" dirty="0"/>
          </a:p>
        </p:txBody>
      </p:sp>
      <p:sp>
        <p:nvSpPr>
          <p:cNvPr id="25" name="Rounded Rectangle 24"/>
          <p:cNvSpPr/>
          <p:nvPr/>
        </p:nvSpPr>
        <p:spPr>
          <a:xfrm>
            <a:off x="2703878" y="2232056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 App</a:t>
            </a:r>
          </a:p>
        </p:txBody>
      </p:sp>
      <p:cxnSp>
        <p:nvCxnSpPr>
          <p:cNvPr id="26" name="Straight Arrow Connector 25"/>
          <p:cNvCxnSpPr>
            <a:stCxn id="11" idx="2"/>
            <a:endCxn id="31" idx="0"/>
          </p:cNvCxnSpPr>
          <p:nvPr/>
        </p:nvCxnSpPr>
        <p:spPr>
          <a:xfrm flipH="1">
            <a:off x="1249389" y="4108999"/>
            <a:ext cx="1" cy="20472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660271" y="2226469"/>
            <a:ext cx="808092" cy="477587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Anther Linux App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59624" y="4313722"/>
            <a:ext cx="779531" cy="228600"/>
            <a:chOff x="1713049" y="5189543"/>
            <a:chExt cx="1039374" cy="304800"/>
          </a:xfrm>
        </p:grpSpPr>
        <p:sp>
          <p:nvSpPr>
            <p:cNvPr id="31" name="Rounded Rectangle 30"/>
            <p:cNvSpPr/>
            <p:nvPr/>
          </p:nvSpPr>
          <p:spPr>
            <a:xfrm>
              <a:off x="1713049" y="5189543"/>
              <a:ext cx="1039374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/>
                <a:t>TPM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32736" y="5259158"/>
              <a:ext cx="399595" cy="165569"/>
              <a:chOff x="3836894" y="125502"/>
              <a:chExt cx="772587" cy="320116"/>
            </a:xfrm>
            <a:solidFill>
              <a:schemeClr val="tx1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4109009" y="215821"/>
                <a:ext cx="385039" cy="13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Triangle 15"/>
              <p:cNvSpPr/>
              <p:nvPr/>
            </p:nvSpPr>
            <p:spPr>
              <a:xfrm rot="5400000">
                <a:off x="4482951" y="226919"/>
                <a:ext cx="137626" cy="115434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36894" y="125502"/>
                <a:ext cx="304884" cy="3201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907282" y="215821"/>
                <a:ext cx="45719" cy="13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Triangle 18"/>
              <p:cNvSpPr/>
              <p:nvPr/>
            </p:nvSpPr>
            <p:spPr>
              <a:xfrm rot="10800000">
                <a:off x="4133926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Triangle 19"/>
              <p:cNvSpPr/>
              <p:nvPr/>
            </p:nvSpPr>
            <p:spPr>
              <a:xfrm rot="10800000">
                <a:off x="4232239" y="34855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Triangle 20"/>
              <p:cNvSpPr/>
              <p:nvPr/>
            </p:nvSpPr>
            <p:spPr>
              <a:xfrm rot="10800000">
                <a:off x="4330552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riangle 21"/>
              <p:cNvSpPr/>
              <p:nvPr/>
            </p:nvSpPr>
            <p:spPr>
              <a:xfrm rot="10800000">
                <a:off x="4412300" y="34790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04318" y="4829758"/>
            <a:ext cx="39222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900" dirty="0"/>
              <a:t>Key stores in TPM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Compromise app with root privilege can abuse TPM driver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TPM coprocessor is slow (1s for RSA calculation)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TPM stores the key nothing else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Have a secure anchor for storing keys but lack of chain of trust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810799" y="4284794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10799" y="4026364"/>
            <a:ext cx="2846070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L4 microkernel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97591" y="4316636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Hardware with MMU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810799" y="2351344"/>
            <a:ext cx="1086084" cy="928914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L4Linux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44" name="Rounded Rectangle 43"/>
          <p:cNvSpPr/>
          <p:nvPr/>
        </p:nvSpPr>
        <p:spPr>
          <a:xfrm>
            <a:off x="6033012" y="3092820"/>
            <a:ext cx="1623856" cy="200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Support Libraries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39080" y="2026110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App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059087" y="2026110"/>
            <a:ext cx="685566" cy="5127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 App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810798" y="3787271"/>
            <a:ext cx="2846070" cy="17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Pager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4810799" y="3997559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810798" y="3548112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Root Task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56868" y="3714792"/>
            <a:ext cx="6623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User Mode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56868" y="4014747"/>
            <a:ext cx="7409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Kernel Mode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899169" y="2770175"/>
            <a:ext cx="930618" cy="3078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module</a:t>
            </a:r>
          </a:p>
        </p:txBody>
      </p:sp>
      <p:sp>
        <p:nvSpPr>
          <p:cNvPr id="53" name="Left-Right Arrow 52"/>
          <p:cNvSpPr/>
          <p:nvPr/>
        </p:nvSpPr>
        <p:spPr>
          <a:xfrm rot="19153062">
            <a:off x="5503468" y="2584765"/>
            <a:ext cx="835034" cy="1292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363108" y="2297021"/>
            <a:ext cx="0" cy="47157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75726" y="4796851"/>
            <a:ext cx="414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900" dirty="0"/>
              <a:t>Root key stores in TPM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Derived keys can store in secure storage that sealed by root key in TPM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/>
              <a:t>Enables various secure features: full disk encryption, remote attestation, etc.</a:t>
            </a:r>
          </a:p>
          <a:p>
            <a:pPr marL="214313" indent="-214313">
              <a:buFont typeface="Arial" charset="0"/>
              <a:buChar char="•"/>
            </a:pPr>
            <a:r>
              <a:rPr lang="en-US" sz="900" dirty="0">
                <a:solidFill>
                  <a:srgbClr val="FF0000"/>
                </a:solidFill>
              </a:rPr>
              <a:t>Chain of trust established through trusted kernel, capability secure model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949795" y="1999162"/>
            <a:ext cx="808092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Client App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810798" y="3322623"/>
            <a:ext cx="2846070" cy="2007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Init</a:t>
            </a:r>
            <a:r>
              <a:rPr lang="en-US" sz="1350" dirty="0"/>
              <a:t> Process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776875" y="4324558"/>
            <a:ext cx="779531" cy="228600"/>
            <a:chOff x="1713049" y="5189543"/>
            <a:chExt cx="1039374" cy="304800"/>
          </a:xfrm>
        </p:grpSpPr>
        <p:sp>
          <p:nvSpPr>
            <p:cNvPr id="70" name="Rounded Rectangle 69"/>
            <p:cNvSpPr/>
            <p:nvPr/>
          </p:nvSpPr>
          <p:spPr>
            <a:xfrm>
              <a:off x="1713049" y="5189543"/>
              <a:ext cx="1039374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/>
                <a:t>TPM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32736" y="5259158"/>
              <a:ext cx="399595" cy="165569"/>
              <a:chOff x="3836894" y="125502"/>
              <a:chExt cx="772587" cy="320116"/>
            </a:xfrm>
            <a:solidFill>
              <a:schemeClr val="tx1"/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4109009" y="215821"/>
                <a:ext cx="385039" cy="13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Triangle 72"/>
              <p:cNvSpPr/>
              <p:nvPr/>
            </p:nvSpPr>
            <p:spPr>
              <a:xfrm rot="5400000">
                <a:off x="4482951" y="226919"/>
                <a:ext cx="137626" cy="115434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36894" y="125502"/>
                <a:ext cx="304884" cy="3201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907282" y="215821"/>
                <a:ext cx="45719" cy="13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Triangle 75"/>
              <p:cNvSpPr/>
              <p:nvPr/>
            </p:nvSpPr>
            <p:spPr>
              <a:xfrm rot="10800000">
                <a:off x="4133926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Triangle 76"/>
              <p:cNvSpPr/>
              <p:nvPr/>
            </p:nvSpPr>
            <p:spPr>
              <a:xfrm rot="10800000">
                <a:off x="4232239" y="34855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Triangle 77"/>
              <p:cNvSpPr/>
              <p:nvPr/>
            </p:nvSpPr>
            <p:spPr>
              <a:xfrm rot="10800000">
                <a:off x="4330552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Triangle 78"/>
              <p:cNvSpPr/>
              <p:nvPr/>
            </p:nvSpPr>
            <p:spPr>
              <a:xfrm rot="10800000">
                <a:off x="4412300" y="34790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80" name="Rounded Rectangle 79"/>
          <p:cNvSpPr/>
          <p:nvPr/>
        </p:nvSpPr>
        <p:spPr>
          <a:xfrm>
            <a:off x="6939080" y="2563709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TPM Driver</a:t>
            </a:r>
          </a:p>
        </p:txBody>
      </p:sp>
      <p:cxnSp>
        <p:nvCxnSpPr>
          <p:cNvPr id="81" name="Straight Arrow Connector 80"/>
          <p:cNvCxnSpPr>
            <a:stCxn id="80" idx="2"/>
          </p:cNvCxnSpPr>
          <p:nvPr/>
        </p:nvCxnSpPr>
        <p:spPr>
          <a:xfrm>
            <a:off x="7281863" y="3065738"/>
            <a:ext cx="19395" cy="127527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064126" y="2563709"/>
            <a:ext cx="685566" cy="502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Secure Storage</a:t>
            </a:r>
          </a:p>
        </p:txBody>
      </p:sp>
      <p:sp>
        <p:nvSpPr>
          <p:cNvPr id="86" name="Left-Right Arrow 85"/>
          <p:cNvSpPr/>
          <p:nvPr/>
        </p:nvSpPr>
        <p:spPr>
          <a:xfrm>
            <a:off x="6535550" y="2768043"/>
            <a:ext cx="618779" cy="974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Left-Right Arrow 53"/>
          <p:cNvSpPr/>
          <p:nvPr/>
        </p:nvSpPr>
        <p:spPr>
          <a:xfrm rot="5400000">
            <a:off x="6241748" y="2541511"/>
            <a:ext cx="303170" cy="953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8" name="Group 97"/>
          <p:cNvGrpSpPr/>
          <p:nvPr/>
        </p:nvGrpSpPr>
        <p:grpSpPr>
          <a:xfrm>
            <a:off x="6310360" y="2891654"/>
            <a:ext cx="301166" cy="177366"/>
            <a:chOff x="10524105" y="2637555"/>
            <a:chExt cx="401554" cy="236488"/>
          </a:xfrm>
        </p:grpSpPr>
        <p:grpSp>
          <p:nvGrpSpPr>
            <p:cNvPr id="88" name="Group 87"/>
            <p:cNvGrpSpPr/>
            <p:nvPr/>
          </p:nvGrpSpPr>
          <p:grpSpPr>
            <a:xfrm>
              <a:off x="10524105" y="2677682"/>
              <a:ext cx="386680" cy="160218"/>
              <a:chOff x="3836894" y="125502"/>
              <a:chExt cx="772587" cy="320116"/>
            </a:xfrm>
            <a:solidFill>
              <a:schemeClr val="tx1"/>
            </a:solidFill>
          </p:grpSpPr>
          <p:sp>
            <p:nvSpPr>
              <p:cNvPr id="89" name="Rectangle 88"/>
              <p:cNvSpPr/>
              <p:nvPr/>
            </p:nvSpPr>
            <p:spPr>
              <a:xfrm>
                <a:off x="4109009" y="215821"/>
                <a:ext cx="385039" cy="13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Triangle 89"/>
              <p:cNvSpPr/>
              <p:nvPr/>
            </p:nvSpPr>
            <p:spPr>
              <a:xfrm rot="5400000">
                <a:off x="4482951" y="226919"/>
                <a:ext cx="137626" cy="115434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836894" y="125502"/>
                <a:ext cx="304884" cy="3201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907282" y="215821"/>
                <a:ext cx="45719" cy="13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Triangle 92"/>
              <p:cNvSpPr/>
              <p:nvPr/>
            </p:nvSpPr>
            <p:spPr>
              <a:xfrm rot="10800000">
                <a:off x="4133926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Triangle 93"/>
              <p:cNvSpPr/>
              <p:nvPr/>
            </p:nvSpPr>
            <p:spPr>
              <a:xfrm rot="10800000">
                <a:off x="4232239" y="34855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Triangle 94"/>
              <p:cNvSpPr/>
              <p:nvPr/>
            </p:nvSpPr>
            <p:spPr>
              <a:xfrm rot="10800000">
                <a:off x="4330552" y="349389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Triangle 95"/>
              <p:cNvSpPr/>
              <p:nvPr/>
            </p:nvSpPr>
            <p:spPr>
              <a:xfrm rot="10800000">
                <a:off x="4412300" y="347900"/>
                <a:ext cx="99997" cy="509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171" y="2637555"/>
              <a:ext cx="236488" cy="236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31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0D0014-E6D7-BD4F-8E79-B3FE60ED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7237" cy="1325563"/>
          </a:xfrm>
        </p:spPr>
        <p:txBody>
          <a:bodyPr/>
          <a:lstStyle/>
          <a:p>
            <a:r>
              <a:rPr lang="en-US" dirty="0"/>
              <a:t>What Happened Later that Summer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01BDE-9EB8-FF45-90C1-98E82761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Daniel (the PhD student) successfully implemented the </a:t>
            </a:r>
            <a:r>
              <a:rPr lang="en-US" dirty="0" err="1"/>
              <a:t>PoC</a:t>
            </a:r>
            <a:r>
              <a:rPr lang="en-US" dirty="0"/>
              <a:t> of the secure execution environment.</a:t>
            </a:r>
          </a:p>
          <a:p>
            <a:endParaRPr lang="en-US" dirty="0"/>
          </a:p>
          <a:p>
            <a:r>
              <a:rPr lang="en-US" dirty="0"/>
              <a:t>The company engineer used the wrapper function written by Daniel to access the secure partition; everything worked like before.</a:t>
            </a:r>
          </a:p>
          <a:p>
            <a:endParaRPr lang="en-US" dirty="0"/>
          </a:p>
          <a:p>
            <a:r>
              <a:rPr lang="en-US" dirty="0"/>
              <a:t>The business team then asked us what it will take to make it run on seL4, instead of L4Re.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Because they believe the formal verification of seL4 can make the business case for adoption</a:t>
            </a:r>
          </a:p>
        </p:txBody>
      </p:sp>
    </p:spTree>
    <p:extLst>
      <p:ext uri="{BB962C8B-B14F-4D97-AF65-F5344CB8AC3E}">
        <p14:creationId xmlns:p14="http://schemas.microsoft.com/office/powerpoint/2010/main" val="289986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C93A-6C6F-DE43-A95D-6824BF59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Lessons We Learned through that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0B9B-4EAA-5347-86B8-EE7DB6B5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solution must be transparent (painless)</a:t>
            </a:r>
          </a:p>
          <a:p>
            <a:pPr lvl="1"/>
            <a:r>
              <a:rPr lang="en-US" dirty="0"/>
              <a:t>But, argument for cost can be made</a:t>
            </a:r>
          </a:p>
          <a:p>
            <a:r>
              <a:rPr lang="en-US" dirty="0"/>
              <a:t>Adoption is a gradual process</a:t>
            </a:r>
          </a:p>
          <a:p>
            <a:pPr lvl="1"/>
            <a:r>
              <a:rPr lang="en-US" dirty="0"/>
              <a:t>Timing has to be right (element of luck)</a:t>
            </a:r>
          </a:p>
          <a:p>
            <a:r>
              <a:rPr lang="en-US" dirty="0"/>
              <a:t>Value of a formally verified system can be accepted by business</a:t>
            </a:r>
          </a:p>
          <a:p>
            <a:pPr lvl="1"/>
            <a:r>
              <a:rPr lang="en-US" dirty="0"/>
              <a:t>We initially proposed using seL4 but met resistance due to hardware compatibility and support issues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When business became really serious about our work, they wanted seL4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6A0833-FE2D-F047-9AAA-B2130A399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Then Came Spring 2018</a:t>
            </a:r>
          </a:p>
        </p:txBody>
      </p:sp>
    </p:spTree>
    <p:extLst>
      <p:ext uri="{BB962C8B-B14F-4D97-AF65-F5344CB8AC3E}">
        <p14:creationId xmlns:p14="http://schemas.microsoft.com/office/powerpoint/2010/main" val="165906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1C7-4AF6-5048-A779-383CEC54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seL4 as a Microvisor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912E-40F5-C84C-B75F-5CEA2BAD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49" y="2125266"/>
            <a:ext cx="3974147" cy="346483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seL4</a:t>
            </a:r>
          </a:p>
          <a:p>
            <a:pPr lvl="1"/>
            <a:r>
              <a:rPr lang="en-US" sz="1500" dirty="0"/>
              <a:t>First formally verified microkernel in the world</a:t>
            </a:r>
          </a:p>
          <a:p>
            <a:pPr lvl="2"/>
            <a:r>
              <a:rPr lang="en-US" sz="1200" dirty="0"/>
              <a:t>end-to-end proof of implementation correctness</a:t>
            </a:r>
          </a:p>
          <a:p>
            <a:pPr lvl="1"/>
            <a:r>
              <a:rPr lang="en-US" sz="1500" dirty="0"/>
              <a:t>high performance</a:t>
            </a:r>
          </a:p>
          <a:p>
            <a:pPr lvl="1"/>
            <a:r>
              <a:rPr lang="en-US" sz="1500" dirty="0"/>
              <a:t>Can be built as micro-supervisor with hardware assisted virtualization</a:t>
            </a:r>
          </a:p>
          <a:p>
            <a:pPr lvl="2"/>
            <a:r>
              <a:rPr lang="en-US" sz="1200" dirty="0"/>
              <a:t>ARM HYP Extension</a:t>
            </a:r>
          </a:p>
          <a:p>
            <a:pPr lvl="2"/>
            <a:r>
              <a:rPr lang="en-US" sz="1200" dirty="0"/>
              <a:t>X86 VT-x</a:t>
            </a:r>
            <a:endParaRPr lang="en-US" sz="1500" dirty="0"/>
          </a:p>
          <a:p>
            <a:r>
              <a:rPr lang="en-US" sz="1800" dirty="0"/>
              <a:t>Our prototype</a:t>
            </a:r>
          </a:p>
          <a:p>
            <a:pPr lvl="1"/>
            <a:r>
              <a:rPr lang="en-US" sz="1425" dirty="0"/>
              <a:t>NVIDIA Jetson </a:t>
            </a:r>
            <a:r>
              <a:rPr lang="en-US" sz="1425" dirty="0" err="1"/>
              <a:t>Tegra</a:t>
            </a:r>
            <a:r>
              <a:rPr lang="en-US" sz="1425" dirty="0"/>
              <a:t> K1-SOM (ARM Cortex-A15) with virtualization extension</a:t>
            </a:r>
          </a:p>
          <a:p>
            <a:pPr lvl="1"/>
            <a:r>
              <a:rPr lang="en-US" sz="1425" dirty="0"/>
              <a:t>CPU virtualization – new “</a:t>
            </a:r>
            <a:r>
              <a:rPr lang="en-US" sz="1425" dirty="0" err="1"/>
              <a:t>Hyp</a:t>
            </a:r>
            <a:r>
              <a:rPr lang="en-US" sz="1425" dirty="0"/>
              <a:t>” privilege mode more privilege than “SVC” mode</a:t>
            </a:r>
          </a:p>
          <a:p>
            <a:pPr lvl="1"/>
            <a:r>
              <a:rPr lang="en-US" sz="1425" dirty="0"/>
              <a:t>Memory virtualization – intermediate physical address</a:t>
            </a:r>
          </a:p>
          <a:p>
            <a:pPr lvl="1"/>
            <a:r>
              <a:rPr lang="en-US" sz="1425" dirty="0"/>
              <a:t>I/O virtualization – virtual interrupt controller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0BD77F-3D4B-DE4E-A2D9-4F340FBB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77" y="4598782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D8A91-AAA4-7146-B5F3-1E1D05CE3FFE}"/>
              </a:ext>
            </a:extLst>
          </p:cNvPr>
          <p:cNvSpPr txBox="1"/>
          <p:nvPr/>
        </p:nvSpPr>
        <p:spPr>
          <a:xfrm>
            <a:off x="5258412" y="4634251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ARM Cortex-A15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C2DBA8-27AC-A343-865C-46F23D61DB61}"/>
              </a:ext>
            </a:extLst>
          </p:cNvPr>
          <p:cNvSpPr/>
          <p:nvPr/>
        </p:nvSpPr>
        <p:spPr>
          <a:xfrm>
            <a:off x="4838677" y="4327966"/>
            <a:ext cx="2846070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seL4 microkernel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73994-5A65-3142-9525-DD82F0C0EABA}"/>
              </a:ext>
            </a:extLst>
          </p:cNvPr>
          <p:cNvCxnSpPr/>
          <p:nvPr/>
        </p:nvCxnSpPr>
        <p:spPr>
          <a:xfrm flipH="1">
            <a:off x="4838677" y="4299162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861C75-9A2C-8847-8E2F-064E098C606C}"/>
              </a:ext>
            </a:extLst>
          </p:cNvPr>
          <p:cNvSpPr txBox="1"/>
          <p:nvPr/>
        </p:nvSpPr>
        <p:spPr>
          <a:xfrm>
            <a:off x="7684746" y="4316350"/>
            <a:ext cx="83067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Privilege Mode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CAA4F4-033C-F74B-AE72-2E209C00F85F}"/>
              </a:ext>
            </a:extLst>
          </p:cNvPr>
          <p:cNvSpPr/>
          <p:nvPr/>
        </p:nvSpPr>
        <p:spPr>
          <a:xfrm>
            <a:off x="4838676" y="4092177"/>
            <a:ext cx="2846070" cy="17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CapDL</a:t>
            </a:r>
            <a:r>
              <a:rPr lang="en-US" sz="1350" dirty="0"/>
              <a:t>-Loader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9CEFE0-00C9-874C-B907-CA033C4A1AFE}"/>
              </a:ext>
            </a:extLst>
          </p:cNvPr>
          <p:cNvSpPr/>
          <p:nvPr/>
        </p:nvSpPr>
        <p:spPr>
          <a:xfrm>
            <a:off x="4838677" y="3829050"/>
            <a:ext cx="1361402" cy="2435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C33BD3-0AC4-A048-864F-94C7D97E36A2}"/>
              </a:ext>
            </a:extLst>
          </p:cNvPr>
          <p:cNvSpPr/>
          <p:nvPr/>
        </p:nvSpPr>
        <p:spPr>
          <a:xfrm>
            <a:off x="7005531" y="3289738"/>
            <a:ext cx="773778" cy="7530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Native App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52539B-F504-6248-A451-4A9E8BD45305}"/>
              </a:ext>
            </a:extLst>
          </p:cNvPr>
          <p:cNvSpPr/>
          <p:nvPr/>
        </p:nvSpPr>
        <p:spPr>
          <a:xfrm>
            <a:off x="6200080" y="3289738"/>
            <a:ext cx="773778" cy="7530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</a:t>
            </a:r>
          </a:p>
          <a:p>
            <a:pPr algn="ctr"/>
            <a:r>
              <a:rPr lang="en-US" sz="1350" dirty="0"/>
              <a:t>Server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1BDA71A-1103-7B4D-A838-4CC6D577892F}"/>
              </a:ext>
            </a:extLst>
          </p:cNvPr>
          <p:cNvSpPr/>
          <p:nvPr/>
        </p:nvSpPr>
        <p:spPr>
          <a:xfrm>
            <a:off x="4927887" y="2875449"/>
            <a:ext cx="1086084" cy="928914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Standard</a:t>
            </a:r>
          </a:p>
          <a:p>
            <a:pPr algn="ctr"/>
            <a:r>
              <a:rPr lang="en-US" sz="120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D0EB59-FACD-A646-AD34-B6296E7F786E}"/>
              </a:ext>
            </a:extLst>
          </p:cNvPr>
          <p:cNvSpPr/>
          <p:nvPr/>
        </p:nvSpPr>
        <p:spPr>
          <a:xfrm>
            <a:off x="5099478" y="2544503"/>
            <a:ext cx="742903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Linux Apps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8C3060-C0F8-CA4B-9944-B940B16B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883" y="1471409"/>
            <a:ext cx="1606076" cy="143743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AC7B9B-F110-6C49-AF6B-473BE8C1251D}"/>
              </a:ext>
            </a:extLst>
          </p:cNvPr>
          <p:cNvSpPr/>
          <p:nvPr/>
        </p:nvSpPr>
        <p:spPr>
          <a:xfrm>
            <a:off x="5027699" y="3396503"/>
            <a:ext cx="930618" cy="3078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222714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FEC273-DB67-7A42-B58F-FF92075BD482}"/>
              </a:ext>
            </a:extLst>
          </p:cNvPr>
          <p:cNvSpPr/>
          <p:nvPr/>
        </p:nvSpPr>
        <p:spPr>
          <a:xfrm>
            <a:off x="427383" y="3269974"/>
            <a:ext cx="8617226" cy="1818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C37AE-2166-8842-BCB3-4F2282BD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A Tale of Two Efforts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3AFE9B-06E8-774B-911B-D0434ED5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7978637" cy="3750230"/>
          </a:xfrm>
        </p:spPr>
        <p:txBody>
          <a:bodyPr>
            <a:normAutofit/>
          </a:bodyPr>
          <a:lstStyle/>
          <a:p>
            <a:r>
              <a:rPr lang="en-US" dirty="0"/>
              <a:t>Use seL4 to improve the security of building automation systems (BAS)</a:t>
            </a:r>
          </a:p>
          <a:p>
            <a:pPr lvl="1"/>
            <a:r>
              <a:rPr lang="en-US" dirty="0"/>
              <a:t>Built physical prototypes using both seL4 and Linux and demonstrated how attacks fare on each</a:t>
            </a:r>
          </a:p>
          <a:p>
            <a:pPr lvl="1"/>
            <a:endParaRPr lang="en-US" dirty="0"/>
          </a:p>
          <a:p>
            <a:r>
              <a:rPr lang="en-US" dirty="0"/>
              <a:t>Transition the technology to a major BAS vendor</a:t>
            </a:r>
          </a:p>
          <a:p>
            <a:pPr lvl="1"/>
            <a:r>
              <a:rPr lang="en-US" dirty="0"/>
              <a:t>Built multiple proof of concepts for the company</a:t>
            </a:r>
          </a:p>
          <a:p>
            <a:pPr lvl="1"/>
            <a:r>
              <a:rPr lang="en-US" dirty="0"/>
              <a:t>Convinced business units that seL4 is the preferred technology to use for future products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67F28D-F485-6F42-AD66-148637CD7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6" y="5240715"/>
            <a:ext cx="1709063" cy="724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FE20B-4075-D548-96E4-C0E0FA893D82}"/>
              </a:ext>
            </a:extLst>
          </p:cNvPr>
          <p:cNvSpPr txBox="1"/>
          <p:nvPr/>
        </p:nvSpPr>
        <p:spPr>
          <a:xfrm>
            <a:off x="3561372" y="5348046"/>
            <a:ext cx="428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Efforts funded by the DHS CPSSEC program</a:t>
            </a:r>
          </a:p>
        </p:txBody>
      </p:sp>
    </p:spTree>
    <p:extLst>
      <p:ext uri="{BB962C8B-B14F-4D97-AF65-F5344CB8AC3E}">
        <p14:creationId xmlns:p14="http://schemas.microsoft.com/office/powerpoint/2010/main" val="13054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1C7-4AF6-5048-A779-383CEC54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prototype: Secure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912E-40F5-C84C-B75F-5CEA2BAD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603238" cy="34648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Fully virtualized partition runs unmodified standard Linux</a:t>
            </a:r>
          </a:p>
          <a:p>
            <a:r>
              <a:rPr lang="en-US" sz="1800" dirty="0" err="1"/>
              <a:t>Microvisor</a:t>
            </a:r>
            <a:r>
              <a:rPr lang="en-US" sz="1800" dirty="0"/>
              <a:t> partitions memory and storage</a:t>
            </a:r>
          </a:p>
          <a:p>
            <a:r>
              <a:rPr lang="en-US" sz="1800" dirty="0"/>
              <a:t>“Guest” Linux can only see its own partition</a:t>
            </a:r>
          </a:p>
          <a:p>
            <a:r>
              <a:rPr lang="en-US" sz="1800" dirty="0"/>
              <a:t>Communication with “Native App” through “Com Server”</a:t>
            </a:r>
            <a:endParaRPr lang="en-US" sz="1500" dirty="0"/>
          </a:p>
          <a:p>
            <a:r>
              <a:rPr lang="en-US" sz="1800" dirty="0"/>
              <a:t>Secure Boot</a:t>
            </a:r>
          </a:p>
          <a:p>
            <a:pPr lvl="1"/>
            <a:r>
              <a:rPr lang="en-US" sz="1350" dirty="0"/>
              <a:t>VMM verifies guest Linux image</a:t>
            </a:r>
          </a:p>
          <a:p>
            <a:pPr lvl="1"/>
            <a:r>
              <a:rPr lang="en-US" sz="1350" dirty="0"/>
              <a:t>If Linux is being replaced VMM can stop the booting and start recovery process</a:t>
            </a:r>
          </a:p>
          <a:p>
            <a:pPr lvl="1"/>
            <a:r>
              <a:rPr lang="en-US" sz="1350" dirty="0"/>
              <a:t>E.g. download Linux image from trusted server; report remote admin, etc.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0BD77F-3D4B-DE4E-A2D9-4F340FBB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77" y="4598782"/>
            <a:ext cx="2846070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D8A91-AAA4-7146-B5F3-1E1D05CE3FFE}"/>
              </a:ext>
            </a:extLst>
          </p:cNvPr>
          <p:cNvSpPr txBox="1"/>
          <p:nvPr/>
        </p:nvSpPr>
        <p:spPr>
          <a:xfrm>
            <a:off x="5258412" y="4634251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ARM Cortex-A15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3C2DBA8-27AC-A343-865C-46F23D61DB61}"/>
              </a:ext>
            </a:extLst>
          </p:cNvPr>
          <p:cNvSpPr/>
          <p:nvPr/>
        </p:nvSpPr>
        <p:spPr>
          <a:xfrm>
            <a:off x="4838677" y="4327966"/>
            <a:ext cx="2846070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seL4 </a:t>
            </a:r>
            <a:r>
              <a:rPr lang="en-US" sz="1350" dirty="0" err="1"/>
              <a:t>microvisor</a:t>
            </a:r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73994-5A65-3142-9525-DD82F0C0EABA}"/>
              </a:ext>
            </a:extLst>
          </p:cNvPr>
          <p:cNvCxnSpPr/>
          <p:nvPr/>
        </p:nvCxnSpPr>
        <p:spPr>
          <a:xfrm flipH="1">
            <a:off x="4838677" y="4299162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CAA4F4-033C-F74B-AE72-2E209C00F85F}"/>
              </a:ext>
            </a:extLst>
          </p:cNvPr>
          <p:cNvSpPr/>
          <p:nvPr/>
        </p:nvSpPr>
        <p:spPr>
          <a:xfrm>
            <a:off x="4838676" y="4092177"/>
            <a:ext cx="2846070" cy="17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CapDL</a:t>
            </a:r>
            <a:r>
              <a:rPr lang="en-US" sz="1350" dirty="0"/>
              <a:t>-Loader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9CEFE0-00C9-874C-B907-CA033C4A1AFE}"/>
              </a:ext>
            </a:extLst>
          </p:cNvPr>
          <p:cNvSpPr/>
          <p:nvPr/>
        </p:nvSpPr>
        <p:spPr>
          <a:xfrm>
            <a:off x="4838677" y="3829050"/>
            <a:ext cx="1361402" cy="2435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C33BD3-0AC4-A048-864F-94C7D97E36A2}"/>
              </a:ext>
            </a:extLst>
          </p:cNvPr>
          <p:cNvSpPr/>
          <p:nvPr/>
        </p:nvSpPr>
        <p:spPr>
          <a:xfrm>
            <a:off x="7005387" y="3530856"/>
            <a:ext cx="710889" cy="5119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Native App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52539B-F504-6248-A451-4A9E8BD45305}"/>
              </a:ext>
            </a:extLst>
          </p:cNvPr>
          <p:cNvSpPr/>
          <p:nvPr/>
        </p:nvSpPr>
        <p:spPr>
          <a:xfrm>
            <a:off x="6253852" y="3530856"/>
            <a:ext cx="720005" cy="5119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</a:t>
            </a:r>
          </a:p>
          <a:p>
            <a:pPr algn="ctr"/>
            <a:r>
              <a:rPr lang="en-US" sz="1350" dirty="0"/>
              <a:t>Server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1BDA71A-1103-7B4D-A838-4CC6D577892F}"/>
              </a:ext>
            </a:extLst>
          </p:cNvPr>
          <p:cNvSpPr/>
          <p:nvPr/>
        </p:nvSpPr>
        <p:spPr>
          <a:xfrm>
            <a:off x="4536002" y="2370268"/>
            <a:ext cx="1086084" cy="928914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Standard</a:t>
            </a:r>
          </a:p>
          <a:p>
            <a:pPr algn="ctr"/>
            <a:r>
              <a:rPr lang="en-US" sz="120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D0EB59-FACD-A646-AD34-B6296E7F786E}"/>
              </a:ext>
            </a:extLst>
          </p:cNvPr>
          <p:cNvSpPr/>
          <p:nvPr/>
        </p:nvSpPr>
        <p:spPr>
          <a:xfrm>
            <a:off x="4707592" y="2039322"/>
            <a:ext cx="742903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Linux Apps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AC7B9B-F110-6C49-AF6B-473BE8C1251D}"/>
              </a:ext>
            </a:extLst>
          </p:cNvPr>
          <p:cNvSpPr/>
          <p:nvPr/>
        </p:nvSpPr>
        <p:spPr>
          <a:xfrm>
            <a:off x="4635813" y="2891321"/>
            <a:ext cx="930618" cy="3078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module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349381-EEC6-D64A-9F21-8DE315914756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flipH="1" flipV="1">
            <a:off x="5079044" y="3299182"/>
            <a:ext cx="440334" cy="5298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29F534-E615-7D41-ACCA-F73DEB283F3A}"/>
              </a:ext>
            </a:extLst>
          </p:cNvPr>
          <p:cNvCxnSpPr>
            <a:cxnSpLocks/>
            <a:stCxn id="11" idx="0"/>
            <a:endCxn id="26" idx="2"/>
          </p:cNvCxnSpPr>
          <p:nvPr/>
        </p:nvCxnSpPr>
        <p:spPr>
          <a:xfrm flipV="1">
            <a:off x="5519378" y="3274498"/>
            <a:ext cx="711106" cy="5545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3E4F42-4A73-1D46-B35B-872391FEFE55}"/>
              </a:ext>
            </a:extLst>
          </p:cNvPr>
          <p:cNvSpPr/>
          <p:nvPr/>
        </p:nvSpPr>
        <p:spPr>
          <a:xfrm>
            <a:off x="5881491" y="2829980"/>
            <a:ext cx="697985" cy="44451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Recovery App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5D390A-DA20-6243-BAAA-D49289047D55}"/>
              </a:ext>
            </a:extLst>
          </p:cNvPr>
          <p:cNvSpPr/>
          <p:nvPr/>
        </p:nvSpPr>
        <p:spPr>
          <a:xfrm>
            <a:off x="4838676" y="3396031"/>
            <a:ext cx="7200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verified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594007-BB34-064C-A677-201BD0EB18C0}"/>
              </a:ext>
            </a:extLst>
          </p:cNvPr>
          <p:cNvSpPr/>
          <p:nvPr/>
        </p:nvSpPr>
        <p:spPr>
          <a:xfrm>
            <a:off x="5633746" y="3399504"/>
            <a:ext cx="575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failed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BBBB0-40C1-8443-A0A9-CB093A25931C}"/>
              </a:ext>
            </a:extLst>
          </p:cNvPr>
          <p:cNvSpPr txBox="1"/>
          <p:nvPr/>
        </p:nvSpPr>
        <p:spPr>
          <a:xfrm>
            <a:off x="7684746" y="4316350"/>
            <a:ext cx="83067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Privilege Mode</a:t>
            </a:r>
          </a:p>
        </p:txBody>
      </p:sp>
    </p:spTree>
    <p:extLst>
      <p:ext uri="{BB962C8B-B14F-4D97-AF65-F5344CB8AC3E}">
        <p14:creationId xmlns:p14="http://schemas.microsoft.com/office/powerpoint/2010/main" val="78795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0D2F-7193-744F-9B95-A23D5358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Secure Boot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6F4D-5522-D342-8B44-6D1D8B1B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18" y="2226469"/>
            <a:ext cx="3137429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Booting Process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err="1"/>
              <a:t>Tegra</a:t>
            </a:r>
            <a:r>
              <a:rPr lang="en-US" dirty="0"/>
              <a:t> boot ROM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U-boot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err="1"/>
              <a:t>ELFloader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en-US" dirty="0"/>
              <a:t>seL4 kernel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err="1"/>
              <a:t>CapDL</a:t>
            </a:r>
            <a:r>
              <a:rPr lang="en-US" dirty="0"/>
              <a:t>-loader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VMM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Guest Linux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Can be integrated with U-boot verified boot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9D02AA-BAC3-F14F-AA32-4A1704060AA8}"/>
              </a:ext>
            </a:extLst>
          </p:cNvPr>
          <p:cNvSpPr/>
          <p:nvPr/>
        </p:nvSpPr>
        <p:spPr>
          <a:xfrm>
            <a:off x="5531171" y="5058447"/>
            <a:ext cx="1707001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U-boot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AA0D15-512A-F34B-A7FA-0153E2A854DB}"/>
              </a:ext>
            </a:extLst>
          </p:cNvPr>
          <p:cNvSpPr/>
          <p:nvPr/>
        </p:nvSpPr>
        <p:spPr>
          <a:xfrm>
            <a:off x="5531171" y="4327405"/>
            <a:ext cx="1707001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ELFLoader</a:t>
            </a:r>
            <a:endParaRPr lang="en-US" sz="13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395C66-DBFF-1A40-B336-7B30DFCAB238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V="1">
            <a:off x="6384671" y="4636604"/>
            <a:ext cx="0" cy="4218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AC7CF1-B339-7842-8943-B19056C8591F}"/>
              </a:ext>
            </a:extLst>
          </p:cNvPr>
          <p:cNvSpPr/>
          <p:nvPr/>
        </p:nvSpPr>
        <p:spPr>
          <a:xfrm>
            <a:off x="4736196" y="3400131"/>
            <a:ext cx="1707001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3CF16-40F9-664F-83DF-5114579F643D}"/>
              </a:ext>
            </a:extLst>
          </p:cNvPr>
          <p:cNvSpPr txBox="1"/>
          <p:nvPr/>
        </p:nvSpPr>
        <p:spPr>
          <a:xfrm>
            <a:off x="3986278" y="4718644"/>
            <a:ext cx="1941452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Verified Boot verifies binary and configuration signature before jump to the entry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FAF4BD-40EF-0D47-A7BC-7F0FEBD2B4A9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5589697" y="3709330"/>
            <a:ext cx="794975" cy="6180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1E2E24-D1A3-2C49-A6CA-B631B3B709D1}"/>
              </a:ext>
            </a:extLst>
          </p:cNvPr>
          <p:cNvSpPr/>
          <p:nvPr/>
        </p:nvSpPr>
        <p:spPr>
          <a:xfrm>
            <a:off x="6170889" y="2993824"/>
            <a:ext cx="1707001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CapDL</a:t>
            </a:r>
            <a:r>
              <a:rPr lang="en-US" sz="1350" dirty="0"/>
              <a:t>-loader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2EFED-39CE-EB43-9322-C2E2B1598B2A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V="1">
            <a:off x="6384671" y="3303024"/>
            <a:ext cx="639719" cy="10243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74EFA8-A585-D345-A264-63B6C8673219}"/>
              </a:ext>
            </a:extLst>
          </p:cNvPr>
          <p:cNvSpPr txBox="1"/>
          <p:nvPr/>
        </p:nvSpPr>
        <p:spPr>
          <a:xfrm>
            <a:off x="3338333" y="3858221"/>
            <a:ext cx="173168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ELFloader</a:t>
            </a:r>
            <a:r>
              <a:rPr lang="en-US" sz="1050" dirty="0"/>
              <a:t> unpack seL4 kernel and load it into correct memory position</a:t>
            </a:r>
          </a:p>
          <a:p>
            <a:r>
              <a:rPr lang="en-US" sz="1050" dirty="0"/>
              <a:t>Jump seL4 entry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5AC56-DEF5-BA41-B09B-1A0FDC35FBC5}"/>
              </a:ext>
            </a:extLst>
          </p:cNvPr>
          <p:cNvSpPr txBox="1"/>
          <p:nvPr/>
        </p:nvSpPr>
        <p:spPr>
          <a:xfrm>
            <a:off x="7298130" y="3869974"/>
            <a:ext cx="1731689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ELFloader</a:t>
            </a:r>
            <a:r>
              <a:rPr lang="en-US" sz="1050" dirty="0"/>
              <a:t> unpack </a:t>
            </a:r>
            <a:r>
              <a:rPr lang="en-US" sz="1050" dirty="0" err="1"/>
              <a:t>capDL</a:t>
            </a:r>
            <a:r>
              <a:rPr lang="en-US" sz="1050" dirty="0"/>
              <a:t>-loader and load it into correct memory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AAFF0-D113-2E4C-90FF-07D5AA9C31B2}"/>
              </a:ext>
            </a:extLst>
          </p:cNvPr>
          <p:cNvSpPr txBox="1"/>
          <p:nvPr/>
        </p:nvSpPr>
        <p:spPr>
          <a:xfrm>
            <a:off x="5655422" y="3736803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Check hash/signature</a:t>
            </a:r>
          </a:p>
          <a:p>
            <a:pPr algn="ctr"/>
            <a:r>
              <a:rPr lang="en-US" sz="1200" dirty="0"/>
              <a:t>(Optional)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965459C-B147-754E-979B-6F1491DEBA4C}"/>
              </a:ext>
            </a:extLst>
          </p:cNvPr>
          <p:cNvSpPr/>
          <p:nvPr/>
        </p:nvSpPr>
        <p:spPr>
          <a:xfrm>
            <a:off x="4846540" y="2306341"/>
            <a:ext cx="1016825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FD61627-DF86-DF4C-936E-6A1E2E98588C}"/>
              </a:ext>
            </a:extLst>
          </p:cNvPr>
          <p:cNvSpPr/>
          <p:nvPr/>
        </p:nvSpPr>
        <p:spPr>
          <a:xfrm>
            <a:off x="6281305" y="2306341"/>
            <a:ext cx="1016825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Comm</a:t>
            </a:r>
            <a:r>
              <a:rPr lang="en-US" sz="1350" dirty="0"/>
              <a:t> Server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43A24B3-F390-8C44-BFCC-C27DC47E0E8E}"/>
              </a:ext>
            </a:extLst>
          </p:cNvPr>
          <p:cNvSpPr/>
          <p:nvPr/>
        </p:nvSpPr>
        <p:spPr>
          <a:xfrm>
            <a:off x="7716069" y="2306341"/>
            <a:ext cx="1016825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Native App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868DF8-4C9C-1E40-9C51-510484962B10}"/>
              </a:ext>
            </a:extLst>
          </p:cNvPr>
          <p:cNvCxnSpPr>
            <a:cxnSpLocks/>
            <a:stCxn id="14" idx="0"/>
            <a:endCxn id="28" idx="2"/>
          </p:cNvCxnSpPr>
          <p:nvPr/>
        </p:nvCxnSpPr>
        <p:spPr>
          <a:xfrm flipV="1">
            <a:off x="7024390" y="2615540"/>
            <a:ext cx="1200092" cy="3782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207B5B-4C8B-B340-BD25-7D541AB92366}"/>
              </a:ext>
            </a:extLst>
          </p:cNvPr>
          <p:cNvCxnSpPr>
            <a:cxnSpLocks/>
            <a:stCxn id="14" idx="0"/>
            <a:endCxn id="27" idx="2"/>
          </p:cNvCxnSpPr>
          <p:nvPr/>
        </p:nvCxnSpPr>
        <p:spPr>
          <a:xfrm flipH="1" flipV="1">
            <a:off x="6789717" y="2615540"/>
            <a:ext cx="234673" cy="3782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E009EAA-6962-9949-8A9D-D3BE1A67A421}"/>
              </a:ext>
            </a:extLst>
          </p:cNvPr>
          <p:cNvCxnSpPr>
            <a:cxnSpLocks/>
            <a:stCxn id="14" idx="0"/>
            <a:endCxn id="25" idx="2"/>
          </p:cNvCxnSpPr>
          <p:nvPr/>
        </p:nvCxnSpPr>
        <p:spPr>
          <a:xfrm flipH="1" flipV="1">
            <a:off x="5354953" y="2615540"/>
            <a:ext cx="1669437" cy="3782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F0AFE8-ABE3-BA4B-9669-867447FCC964}"/>
              </a:ext>
            </a:extLst>
          </p:cNvPr>
          <p:cNvSpPr txBox="1"/>
          <p:nvPr/>
        </p:nvSpPr>
        <p:spPr>
          <a:xfrm>
            <a:off x="7947462" y="2757619"/>
            <a:ext cx="94906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capDL</a:t>
            </a:r>
            <a:r>
              <a:rPr lang="en-US" sz="1050" dirty="0"/>
              <a:t> unpacks apps and assigns caps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AFB8AB9-19A4-B740-A5D0-78138D12C1A2}"/>
              </a:ext>
            </a:extLst>
          </p:cNvPr>
          <p:cNvSpPr/>
          <p:nvPr/>
        </p:nvSpPr>
        <p:spPr>
          <a:xfrm>
            <a:off x="3759606" y="1439596"/>
            <a:ext cx="1016825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Signature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FCA6BD-FC10-224C-A899-996A24032190}"/>
              </a:ext>
            </a:extLst>
          </p:cNvPr>
          <p:cNvCxnSpPr>
            <a:cxnSpLocks/>
            <a:stCxn id="25" idx="0"/>
            <a:endCxn id="40" idx="2"/>
          </p:cNvCxnSpPr>
          <p:nvPr/>
        </p:nvCxnSpPr>
        <p:spPr>
          <a:xfrm flipH="1" flipV="1">
            <a:off x="4268018" y="1748796"/>
            <a:ext cx="1086935" cy="5575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9EBE879-A8E7-4C41-A30C-B0B9C9F1CE71}"/>
              </a:ext>
            </a:extLst>
          </p:cNvPr>
          <p:cNvSpPr/>
          <p:nvPr/>
        </p:nvSpPr>
        <p:spPr>
          <a:xfrm>
            <a:off x="5781256" y="1439595"/>
            <a:ext cx="1016825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Linux kernel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0E1145-7B55-D247-B276-59882C545F09}"/>
              </a:ext>
            </a:extLst>
          </p:cNvPr>
          <p:cNvCxnSpPr>
            <a:cxnSpLocks/>
            <a:stCxn id="25" idx="0"/>
            <a:endCxn id="46" idx="2"/>
          </p:cNvCxnSpPr>
          <p:nvPr/>
        </p:nvCxnSpPr>
        <p:spPr>
          <a:xfrm flipV="1">
            <a:off x="5354953" y="1748794"/>
            <a:ext cx="934715" cy="5575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C18CDAE-6379-6343-88F5-0D6C1CB1360B}"/>
              </a:ext>
            </a:extLst>
          </p:cNvPr>
          <p:cNvSpPr txBox="1"/>
          <p:nvPr/>
        </p:nvSpPr>
        <p:spPr>
          <a:xfrm>
            <a:off x="3056082" y="2001631"/>
            <a:ext cx="1817353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VMM loads sig file, public key and verified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EB1DF02-98F6-4F45-B6A0-229AE7DE446B}"/>
              </a:ext>
            </a:extLst>
          </p:cNvPr>
          <p:cNvSpPr/>
          <p:nvPr/>
        </p:nvSpPr>
        <p:spPr>
          <a:xfrm>
            <a:off x="5531171" y="5692128"/>
            <a:ext cx="1707001" cy="309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bootROM</a:t>
            </a:r>
            <a:endParaRPr lang="en-US" sz="135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495534-6751-5E4C-BE32-0C61DD130F8D}"/>
              </a:ext>
            </a:extLst>
          </p:cNvPr>
          <p:cNvCxnSpPr>
            <a:cxnSpLocks/>
            <a:stCxn id="30" idx="0"/>
            <a:endCxn id="5" idx="2"/>
          </p:cNvCxnSpPr>
          <p:nvPr/>
        </p:nvCxnSpPr>
        <p:spPr>
          <a:xfrm flipV="1">
            <a:off x="6384671" y="5367647"/>
            <a:ext cx="0" cy="3244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263171-2619-9E48-8196-B3B722A2EE71}"/>
              </a:ext>
            </a:extLst>
          </p:cNvPr>
          <p:cNvSpPr txBox="1"/>
          <p:nvPr/>
        </p:nvSpPr>
        <p:spPr>
          <a:xfrm>
            <a:off x="7370111" y="5307504"/>
            <a:ext cx="1713931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/>
              <a:t>Vendor supports tools</a:t>
            </a:r>
          </a:p>
          <a:p>
            <a:r>
              <a:rPr lang="en-US" sz="1050" b="1" dirty="0"/>
              <a:t>Fuse public key in ROM</a:t>
            </a:r>
          </a:p>
          <a:p>
            <a:r>
              <a:rPr lang="en-US" sz="1050" b="1" dirty="0"/>
              <a:t>Only signed U-Boot can run</a:t>
            </a:r>
          </a:p>
        </p:txBody>
      </p:sp>
    </p:spTree>
    <p:extLst>
      <p:ext uri="{BB962C8B-B14F-4D97-AF65-F5344CB8AC3E}">
        <p14:creationId xmlns:p14="http://schemas.microsoft.com/office/powerpoint/2010/main" val="55267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82FB5F6-E58F-6D41-8A66-D81B9230095C}"/>
              </a:ext>
            </a:extLst>
          </p:cNvPr>
          <p:cNvSpPr/>
          <p:nvPr/>
        </p:nvSpPr>
        <p:spPr>
          <a:xfrm>
            <a:off x="4838676" y="4073694"/>
            <a:ext cx="3225824" cy="196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CapDL</a:t>
            </a:r>
            <a:r>
              <a:rPr lang="en-US" sz="1350" dirty="0"/>
              <a:t>-Loader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B0FFD20-755C-9D46-AA8D-0A988D2F5D0A}"/>
              </a:ext>
            </a:extLst>
          </p:cNvPr>
          <p:cNvSpPr/>
          <p:nvPr/>
        </p:nvSpPr>
        <p:spPr>
          <a:xfrm>
            <a:off x="4932620" y="3814352"/>
            <a:ext cx="981116" cy="2435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EE9D1-277A-C44D-943E-9D607AFB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Future: Execution Environment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F886-4E67-F84D-AEB9-47686CB3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370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Multiple (possibly different) instances of Linux with different privileges can run as guest OSes</a:t>
            </a:r>
          </a:p>
          <a:p>
            <a:r>
              <a:rPr lang="en-US" dirty="0"/>
              <a:t>Apps reuse Linux execution environment (drivers, third-party, </a:t>
            </a:r>
            <a:r>
              <a:rPr lang="en-US" dirty="0" err="1"/>
              <a:t>etc</a:t>
            </a:r>
            <a:r>
              <a:rPr lang="en-US" dirty="0"/>
              <a:t>) without porting/rewriting</a:t>
            </a:r>
          </a:p>
          <a:p>
            <a:r>
              <a:rPr lang="en-US" dirty="0"/>
              <a:t>The formally verified seL4 provides isolation and mediated communication</a:t>
            </a:r>
          </a:p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EDCDEC-4489-6041-8DC4-CFB21B19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77" y="4598782"/>
            <a:ext cx="3225824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135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43FBB-F20E-594E-8C70-E2494EFCB7B2}"/>
              </a:ext>
            </a:extLst>
          </p:cNvPr>
          <p:cNvSpPr txBox="1"/>
          <p:nvPr/>
        </p:nvSpPr>
        <p:spPr>
          <a:xfrm>
            <a:off x="5258412" y="4634251"/>
            <a:ext cx="200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ARM Cortex-A15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EB0A4D-54F9-A74A-B9CE-236C9742F54D}"/>
              </a:ext>
            </a:extLst>
          </p:cNvPr>
          <p:cNvCxnSpPr/>
          <p:nvPr/>
        </p:nvCxnSpPr>
        <p:spPr>
          <a:xfrm flipH="1">
            <a:off x="4838677" y="4299162"/>
            <a:ext cx="33722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25D806-EA45-164E-B8FA-9B362D9548BC}"/>
              </a:ext>
            </a:extLst>
          </p:cNvPr>
          <p:cNvSpPr/>
          <p:nvPr/>
        </p:nvSpPr>
        <p:spPr>
          <a:xfrm>
            <a:off x="4838677" y="4327966"/>
            <a:ext cx="3225824" cy="2353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seL4 microkernel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2A3A19-1C52-3C43-B4D6-18F54E63A4B4}"/>
              </a:ext>
            </a:extLst>
          </p:cNvPr>
          <p:cNvSpPr/>
          <p:nvPr/>
        </p:nvSpPr>
        <p:spPr>
          <a:xfrm>
            <a:off x="4997427" y="3225605"/>
            <a:ext cx="869973" cy="577445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9364EB-70B9-F64E-A167-83A36F25696C}"/>
              </a:ext>
            </a:extLst>
          </p:cNvPr>
          <p:cNvSpPr/>
          <p:nvPr/>
        </p:nvSpPr>
        <p:spPr>
          <a:xfrm>
            <a:off x="5060962" y="2878118"/>
            <a:ext cx="742903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App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262C28-1447-AF4E-A8B5-D4CCABD3B903}"/>
              </a:ext>
            </a:extLst>
          </p:cNvPr>
          <p:cNvSpPr/>
          <p:nvPr/>
        </p:nvSpPr>
        <p:spPr>
          <a:xfrm>
            <a:off x="6026127" y="3225605"/>
            <a:ext cx="869973" cy="577445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F5E049-4755-1046-B4A5-6CA93C0A96AC}"/>
              </a:ext>
            </a:extLst>
          </p:cNvPr>
          <p:cNvSpPr/>
          <p:nvPr/>
        </p:nvSpPr>
        <p:spPr>
          <a:xfrm>
            <a:off x="6089662" y="2890239"/>
            <a:ext cx="742903" cy="30109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Crypto Server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E00A11-A314-6F45-8A54-5F8762C02A50}"/>
              </a:ext>
            </a:extLst>
          </p:cNvPr>
          <p:cNvSpPr/>
          <p:nvPr/>
        </p:nvSpPr>
        <p:spPr>
          <a:xfrm>
            <a:off x="7054827" y="3225605"/>
            <a:ext cx="869973" cy="577445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Linux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618281-4756-F54B-97F3-5CA65FFE254F}"/>
              </a:ext>
            </a:extLst>
          </p:cNvPr>
          <p:cNvSpPr/>
          <p:nvPr/>
        </p:nvSpPr>
        <p:spPr>
          <a:xfrm>
            <a:off x="7118362" y="2878118"/>
            <a:ext cx="742903" cy="301091"/>
          </a:xfrm>
          <a:prstGeom prst="roundRect">
            <a:avLst/>
          </a:prstGeom>
          <a:solidFill>
            <a:srgbClr val="FF9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Network Stack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1AF4A-FD20-3949-B3CD-632F463AAC27}"/>
              </a:ext>
            </a:extLst>
          </p:cNvPr>
          <p:cNvSpPr txBox="1"/>
          <p:nvPr/>
        </p:nvSpPr>
        <p:spPr>
          <a:xfrm>
            <a:off x="8123897" y="4327966"/>
            <a:ext cx="83067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Privilege Mode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623D74-391C-2C4F-A235-59D176B2330B}"/>
              </a:ext>
            </a:extLst>
          </p:cNvPr>
          <p:cNvCxnSpPr>
            <a:cxnSpLocks/>
          </p:cNvCxnSpPr>
          <p:nvPr/>
        </p:nvCxnSpPr>
        <p:spPr>
          <a:xfrm flipH="1" flipV="1">
            <a:off x="5962592" y="2618768"/>
            <a:ext cx="1" cy="110870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B8CBA9-5CF2-C941-A625-84074A65D187}"/>
              </a:ext>
            </a:extLst>
          </p:cNvPr>
          <p:cNvCxnSpPr>
            <a:cxnSpLocks/>
          </p:cNvCxnSpPr>
          <p:nvPr/>
        </p:nvCxnSpPr>
        <p:spPr>
          <a:xfrm flipH="1" flipV="1">
            <a:off x="6991292" y="2637431"/>
            <a:ext cx="1" cy="110870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BD4C26E-6C14-394B-8FCD-AE1B318FEC97}"/>
              </a:ext>
            </a:extLst>
          </p:cNvPr>
          <p:cNvCxnSpPr/>
          <p:nvPr/>
        </p:nvCxnSpPr>
        <p:spPr>
          <a:xfrm flipV="1">
            <a:off x="5234308" y="4365911"/>
            <a:ext cx="2434561" cy="21452"/>
          </a:xfrm>
          <a:prstGeom prst="straightConnector1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14CEB4-9E46-4F42-B665-E8D4B06EC37F}"/>
              </a:ext>
            </a:extLst>
          </p:cNvPr>
          <p:cNvSpPr/>
          <p:nvPr/>
        </p:nvSpPr>
        <p:spPr>
          <a:xfrm>
            <a:off x="5994348" y="3807595"/>
            <a:ext cx="981116" cy="2435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48B40F8-742C-2B44-8F0F-C7EB9292BD5A}"/>
              </a:ext>
            </a:extLst>
          </p:cNvPr>
          <p:cNvSpPr/>
          <p:nvPr/>
        </p:nvSpPr>
        <p:spPr>
          <a:xfrm>
            <a:off x="7032502" y="3800821"/>
            <a:ext cx="981116" cy="2435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VMM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E3781C-8B80-9847-BD0B-FD5027302094}"/>
              </a:ext>
            </a:extLst>
          </p:cNvPr>
          <p:cNvCxnSpPr>
            <a:cxnSpLocks/>
          </p:cNvCxnSpPr>
          <p:nvPr/>
        </p:nvCxnSpPr>
        <p:spPr>
          <a:xfrm flipV="1">
            <a:off x="5234308" y="3746135"/>
            <a:ext cx="0" cy="641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458370-08DB-0449-A613-8D64A17B8927}"/>
              </a:ext>
            </a:extLst>
          </p:cNvPr>
          <p:cNvCxnSpPr>
            <a:cxnSpLocks/>
          </p:cNvCxnSpPr>
          <p:nvPr/>
        </p:nvCxnSpPr>
        <p:spPr>
          <a:xfrm flipV="1">
            <a:off x="7668869" y="3727472"/>
            <a:ext cx="0" cy="633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3485F2-9A39-1345-9ED2-7DB236F711B4}"/>
              </a:ext>
            </a:extLst>
          </p:cNvPr>
          <p:cNvCxnSpPr>
            <a:cxnSpLocks/>
          </p:cNvCxnSpPr>
          <p:nvPr/>
        </p:nvCxnSpPr>
        <p:spPr>
          <a:xfrm flipV="1">
            <a:off x="6417463" y="3727472"/>
            <a:ext cx="0" cy="600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1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1C7-4AF6-5048-A779-383CEC54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Comparison: </a:t>
            </a:r>
            <a:r>
              <a:rPr lang="en-US" b="1" dirty="0" err="1"/>
              <a:t>TrustZone</a:t>
            </a:r>
            <a:r>
              <a:rPr lang="en-US" b="1" dirty="0"/>
              <a:t> (ARM Security Extension) vs. ARM Virtualization extension</a:t>
            </a:r>
          </a:p>
        </p:txBody>
      </p:sp>
      <p:pic>
        <p:nvPicPr>
          <p:cNvPr id="5" name="圖片 3">
            <a:extLst>
              <a:ext uri="{FF2B5EF4-FFF2-40B4-BE49-F238E27FC236}">
                <a16:creationId xmlns:a16="http://schemas.microsoft.com/office/drawing/2014/main" id="{D6F6A67E-6485-364E-BFEB-ABF5CF6A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63" y="2605618"/>
            <a:ext cx="4731537" cy="31892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912E-40F5-C84C-B75F-5CEA2BAD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6" y="2218495"/>
            <a:ext cx="4390487" cy="346483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Virtualization extension extends TrustZone </a:t>
            </a:r>
          </a:p>
          <a:p>
            <a:r>
              <a:rPr lang="en-US" sz="1800" dirty="0"/>
              <a:t>TrustZone can only have one normal world rich OS</a:t>
            </a:r>
          </a:p>
          <a:p>
            <a:r>
              <a:rPr lang="en-US" sz="1800" dirty="0"/>
              <a:t>Virtualization Extension allows multiple guest OSes running in isolated environment</a:t>
            </a:r>
          </a:p>
          <a:p>
            <a:r>
              <a:rPr lang="en-US" sz="1800" dirty="0"/>
              <a:t>Virtualization Extension allows dynamic allocation of hardware resources</a:t>
            </a:r>
          </a:p>
          <a:p>
            <a:r>
              <a:rPr lang="en-US" sz="1800" dirty="0"/>
              <a:t>Virtualization has better performance, and better real-time support</a:t>
            </a:r>
          </a:p>
          <a:p>
            <a:r>
              <a:rPr lang="en-US" sz="1800" dirty="0"/>
              <a:t>Maximize the benefit for using formally verified microkernel</a:t>
            </a:r>
          </a:p>
        </p:txBody>
      </p:sp>
    </p:spTree>
    <p:extLst>
      <p:ext uri="{BB962C8B-B14F-4D97-AF65-F5344CB8AC3E}">
        <p14:creationId xmlns:p14="http://schemas.microsoft.com/office/powerpoint/2010/main" val="17637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Strengths and weaknesses of the approach</a:t>
            </a:r>
            <a:br>
              <a:rPr lang="en-US" dirty="0"/>
            </a:br>
            <a:r>
              <a:rPr lang="en-US" dirty="0"/>
              <a:t>(+)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Strong isolation enables an incremental strategy to focus on specific functions (first) while allowing the rest of the system to continue to be built</a:t>
            </a:r>
          </a:p>
          <a:p>
            <a:pPr lvl="1"/>
            <a:r>
              <a:rPr lang="en-US" dirty="0"/>
              <a:t>Crypto/security and networking functions can be addressed first.</a:t>
            </a:r>
          </a:p>
          <a:p>
            <a:pPr lvl="1"/>
            <a:r>
              <a:rPr lang="en-US" dirty="0"/>
              <a:t>Safety or special functions like secret data handlers can be isolated to safeguard high risk elements.</a:t>
            </a:r>
          </a:p>
          <a:p>
            <a:r>
              <a:rPr lang="en-US" dirty="0"/>
              <a:t>Even if the attacker gets root on the legacy partition he can only get access to provisioned data.</a:t>
            </a:r>
          </a:p>
          <a:p>
            <a:r>
              <a:rPr lang="en-US" dirty="0"/>
              <a:t>We can remotely reboot or update individual partitions without affecting other partitions</a:t>
            </a:r>
          </a:p>
          <a:p>
            <a:r>
              <a:rPr lang="en-US" dirty="0"/>
              <a:t>Formal verification guarantee and minimal use of sel4 means that almost surely there are no defects in the hypervisor – no possibility of bypass and no future patches.</a:t>
            </a:r>
          </a:p>
          <a:p>
            <a:r>
              <a:rPr lang="en-US" dirty="0"/>
              <a:t>Hardware supported virtualization means almost no performance hit.</a:t>
            </a:r>
          </a:p>
          <a:p>
            <a:r>
              <a:rPr lang="en-US" dirty="0"/>
              <a:t>Virtualization architecture enables us to run drivers without modification. </a:t>
            </a:r>
          </a:p>
          <a:p>
            <a:r>
              <a:rPr lang="en-US" dirty="0"/>
              <a:t>Future PSIRT incidents are likely to be of lower criticality.</a:t>
            </a:r>
          </a:p>
          <a:p>
            <a:r>
              <a:rPr lang="en-US" dirty="0"/>
              <a:t>Different function categories can be put on different development cycles </a:t>
            </a:r>
          </a:p>
        </p:txBody>
      </p:sp>
    </p:spTree>
    <p:extLst>
      <p:ext uri="{BB962C8B-B14F-4D97-AF65-F5344CB8AC3E}">
        <p14:creationId xmlns:p14="http://schemas.microsoft.com/office/powerpoint/2010/main" val="339068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Strengths and weaknesses of the approach</a:t>
            </a:r>
            <a:br>
              <a:rPr lang="en-US" dirty="0"/>
            </a:br>
            <a:r>
              <a:rPr lang="en-US" dirty="0"/>
              <a:t>(-)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not solve the problem of bad software, merely eliminates much of the interactions</a:t>
            </a:r>
          </a:p>
          <a:p>
            <a:r>
              <a:rPr lang="en-US" dirty="0"/>
              <a:t>Individual elements inside the legacy partition still have to be secured. This solution adds depth to the defense.</a:t>
            </a:r>
          </a:p>
          <a:p>
            <a:r>
              <a:rPr lang="en-US" dirty="0"/>
              <a:t>Hardware platform is more expensive. TZ-based solution may suffice for lower-end platforms.</a:t>
            </a:r>
          </a:p>
          <a:p>
            <a:r>
              <a:rPr lang="en-US" dirty="0"/>
              <a:t>Sel4 does not support hardware floating point yet</a:t>
            </a:r>
          </a:p>
          <a:p>
            <a:r>
              <a:rPr lang="en-US" dirty="0"/>
              <a:t>Secure hardware storage still needed to protect from physical attacks</a:t>
            </a:r>
          </a:p>
          <a:p>
            <a:r>
              <a:rPr lang="en-US" dirty="0"/>
              <a:t>Multiple Linux partitions adds memory and performance overhead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1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only proof-of-concept, much more work needed to make it “real” but would benefit from priority guidance at this stage.</a:t>
            </a:r>
          </a:p>
          <a:p>
            <a:endParaRPr lang="en-US" dirty="0"/>
          </a:p>
          <a:p>
            <a:r>
              <a:rPr lang="en-US" dirty="0"/>
              <a:t>Does this architectural concept fit with the roadmap/vision of our gateways/edge devices/controllers?</a:t>
            </a:r>
          </a:p>
          <a:p>
            <a:endParaRPr lang="en-US" dirty="0"/>
          </a:p>
          <a:p>
            <a:r>
              <a:rPr lang="en-US" dirty="0"/>
              <a:t>How can we take this forward?</a:t>
            </a:r>
          </a:p>
        </p:txBody>
      </p:sp>
    </p:spTree>
    <p:extLst>
      <p:ext uri="{BB962C8B-B14F-4D97-AF65-F5344CB8AC3E}">
        <p14:creationId xmlns:p14="http://schemas.microsoft.com/office/powerpoint/2010/main" val="2627359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1F7F4-F676-0E44-8A3A-11BAC496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" y="0"/>
            <a:ext cx="907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3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C3DF5-4BCF-CD41-A7DE-06C93F28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43" y="2941981"/>
            <a:ext cx="8994913" cy="1202635"/>
          </a:xfrm>
        </p:spPr>
        <p:txBody>
          <a:bodyPr/>
          <a:lstStyle/>
          <a:p>
            <a:r>
              <a:rPr lang="en-US" dirty="0"/>
              <a:t>What Happened Afterwards</a:t>
            </a:r>
          </a:p>
        </p:txBody>
      </p:sp>
    </p:spTree>
    <p:extLst>
      <p:ext uri="{BB962C8B-B14F-4D97-AF65-F5344CB8AC3E}">
        <p14:creationId xmlns:p14="http://schemas.microsoft.com/office/powerpoint/2010/main" val="229644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60B7-2DFB-B24B-8A0E-E208E942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602F-50B6-9749-A15F-3E974D17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Raj left the company in Sept 2018</a:t>
            </a:r>
          </a:p>
          <a:p>
            <a:r>
              <a:rPr lang="en-US" dirty="0"/>
              <a:t>Daniel graduated in Nov 2018</a:t>
            </a:r>
          </a:p>
          <a:p>
            <a:r>
              <a:rPr lang="en-US" dirty="0"/>
              <a:t>New PI was appointed at the company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Microsoft Azure-Sphere was rolled out in late 2018</a:t>
            </a:r>
          </a:p>
        </p:txBody>
      </p:sp>
    </p:spTree>
    <p:extLst>
      <p:ext uri="{BB962C8B-B14F-4D97-AF65-F5344CB8AC3E}">
        <p14:creationId xmlns:p14="http://schemas.microsoft.com/office/powerpoint/2010/main" val="26380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8D13F1-5C59-EE42-A60F-1CA186288610}"/>
              </a:ext>
            </a:extLst>
          </p:cNvPr>
          <p:cNvGrpSpPr/>
          <p:nvPr/>
        </p:nvGrpSpPr>
        <p:grpSpPr>
          <a:xfrm>
            <a:off x="4033151" y="761860"/>
            <a:ext cx="4699320" cy="5143493"/>
            <a:chOff x="5926240" y="10"/>
            <a:chExt cx="6265760" cy="6857990"/>
          </a:xfrm>
        </p:grpSpPr>
        <p:pic>
          <p:nvPicPr>
            <p:cNvPr id="5" name="dsc_6878_fs.jpg">
              <a:extLst>
                <a:ext uri="{FF2B5EF4-FFF2-40B4-BE49-F238E27FC236}">
                  <a16:creationId xmlns:a16="http://schemas.microsoft.com/office/drawing/2014/main" id="{1E2A01C0-E1AF-0F4C-9102-E39E451FB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321" r="-3" b="22815"/>
            <a:stretch/>
          </p:blipFill>
          <p:spPr>
            <a:xfrm>
              <a:off x="5926240" y="10"/>
              <a:ext cx="6265758" cy="2285990"/>
            </a:xfrm>
            <a:custGeom>
              <a:avLst/>
              <a:gdLst>
                <a:gd name="connsiteX0" fmla="*/ 0 w 6265758"/>
                <a:gd name="connsiteY0" fmla="*/ 0 h 2286000"/>
                <a:gd name="connsiteX1" fmla="*/ 6265758 w 6265758"/>
                <a:gd name="connsiteY1" fmla="*/ 0 h 2286000"/>
                <a:gd name="connsiteX2" fmla="*/ 6265758 w 6265758"/>
                <a:gd name="connsiteY2" fmla="*/ 2286000 h 2286000"/>
                <a:gd name="connsiteX3" fmla="*/ 1062168 w 6265758"/>
                <a:gd name="connsiteY3" fmla="*/ 2286000 h 2286000"/>
                <a:gd name="connsiteX4" fmla="*/ 790683 w 6265758"/>
                <a:gd name="connsiteY4" fmla="*/ 1700078 h 2286000"/>
                <a:gd name="connsiteX5" fmla="*/ 787725 w 6265758"/>
                <a:gd name="connsiteY5" fmla="*/ 170007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5758" h="2286000">
                  <a:moveTo>
                    <a:pt x="0" y="0"/>
                  </a:moveTo>
                  <a:lnTo>
                    <a:pt x="6265758" y="0"/>
                  </a:lnTo>
                  <a:lnTo>
                    <a:pt x="6265758" y="2286000"/>
                  </a:lnTo>
                  <a:lnTo>
                    <a:pt x="1062168" y="2286000"/>
                  </a:lnTo>
                  <a:lnTo>
                    <a:pt x="790683" y="1700078"/>
                  </a:lnTo>
                  <a:lnTo>
                    <a:pt x="787725" y="1700078"/>
                  </a:lnTo>
                  <a:close/>
                </a:path>
              </a:pathLst>
            </a:custGeom>
          </p:spPr>
        </p:pic>
        <p:pic>
          <p:nvPicPr>
            <p:cNvPr id="6" name="592b6c539227e97ca1e0d6d7a15306fb.jpg">
              <a:extLst>
                <a:ext uri="{FF2B5EF4-FFF2-40B4-BE49-F238E27FC236}">
                  <a16:creationId xmlns:a16="http://schemas.microsoft.com/office/drawing/2014/main" id="{484719E6-093D-F14A-8B2E-2E0F9B7C4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76" b="2161"/>
            <a:stretch/>
          </p:blipFill>
          <p:spPr>
            <a:xfrm>
              <a:off x="6988408" y="2286000"/>
              <a:ext cx="5203590" cy="2286000"/>
            </a:xfrm>
            <a:custGeom>
              <a:avLst/>
              <a:gdLst>
                <a:gd name="connsiteX0" fmla="*/ 0 w 5203590"/>
                <a:gd name="connsiteY0" fmla="*/ 0 h 2286000"/>
                <a:gd name="connsiteX1" fmla="*/ 5203590 w 5203590"/>
                <a:gd name="connsiteY1" fmla="*/ 0 h 2286000"/>
                <a:gd name="connsiteX2" fmla="*/ 5203590 w 5203590"/>
                <a:gd name="connsiteY2" fmla="*/ 2286000 h 2286000"/>
                <a:gd name="connsiteX3" fmla="*/ 1059212 w 5203590"/>
                <a:gd name="connsiteY3" fmla="*/ 2286000 h 2286000"/>
                <a:gd name="connsiteX4" fmla="*/ 925708 w 5203590"/>
                <a:gd name="connsiteY4" fmla="*/ 1997870 h 2286000"/>
                <a:gd name="connsiteX5" fmla="*/ 925707 w 5203590"/>
                <a:gd name="connsiteY5" fmla="*/ 199787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3590" h="2286000">
                  <a:moveTo>
                    <a:pt x="0" y="0"/>
                  </a:moveTo>
                  <a:lnTo>
                    <a:pt x="5203590" y="0"/>
                  </a:lnTo>
                  <a:lnTo>
                    <a:pt x="5203590" y="2286000"/>
                  </a:lnTo>
                  <a:lnTo>
                    <a:pt x="1059212" y="2286000"/>
                  </a:lnTo>
                  <a:lnTo>
                    <a:pt x="925708" y="1997870"/>
                  </a:lnTo>
                  <a:lnTo>
                    <a:pt x="925707" y="1997870"/>
                  </a:ln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10252F-B2FD-B443-9D78-E2E45E7CA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476"/>
            <a:stretch/>
          </p:blipFill>
          <p:spPr>
            <a:xfrm>
              <a:off x="8047618" y="4572000"/>
              <a:ext cx="4144382" cy="2286000"/>
            </a:xfrm>
            <a:custGeom>
              <a:avLst/>
              <a:gdLst>
                <a:gd name="connsiteX0" fmla="*/ 0 w 4144382"/>
                <a:gd name="connsiteY0" fmla="*/ 0 h 2286000"/>
                <a:gd name="connsiteX1" fmla="*/ 4144382 w 4144382"/>
                <a:gd name="connsiteY1" fmla="*/ 0 h 2286000"/>
                <a:gd name="connsiteX2" fmla="*/ 4144382 w 4144382"/>
                <a:gd name="connsiteY2" fmla="*/ 2286000 h 2286000"/>
                <a:gd name="connsiteX3" fmla="*/ 1054581 w 4144382"/>
                <a:gd name="connsiteY3" fmla="*/ 2286000 h 2286000"/>
                <a:gd name="connsiteX4" fmla="*/ 1054581 w 4144382"/>
                <a:gd name="connsiteY4" fmla="*/ 2285999 h 2286000"/>
                <a:gd name="connsiteX5" fmla="*/ 1059211 w 4144382"/>
                <a:gd name="connsiteY5" fmla="*/ 2285999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4382" h="2286000">
                  <a:moveTo>
                    <a:pt x="0" y="0"/>
                  </a:moveTo>
                  <a:lnTo>
                    <a:pt x="4144382" y="0"/>
                  </a:lnTo>
                  <a:lnTo>
                    <a:pt x="4144382" y="2286000"/>
                  </a:lnTo>
                  <a:lnTo>
                    <a:pt x="1054581" y="2286000"/>
                  </a:lnTo>
                  <a:lnTo>
                    <a:pt x="1054581" y="2285999"/>
                  </a:lnTo>
                  <a:lnTo>
                    <a:pt x="1059211" y="2285999"/>
                  </a:lnTo>
                  <a:close/>
                </a:path>
              </a:pathLst>
            </a:cu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1ECA98-A70B-4044-8107-A5C7A062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463" y="3068177"/>
            <a:ext cx="3218255" cy="3959852"/>
          </a:xfrm>
          <a:prstGeom prst="rect">
            <a:avLst/>
          </a:prstGeom>
        </p:spPr>
      </p:pic>
      <p:sp>
        <p:nvSpPr>
          <p:cNvPr id="9" name="Shape 170">
            <a:extLst>
              <a:ext uri="{FF2B5EF4-FFF2-40B4-BE49-F238E27FC236}">
                <a16:creationId xmlns:a16="http://schemas.microsoft.com/office/drawing/2014/main" id="{6506E6D8-457B-0F46-9912-C88F247BCFD9}"/>
              </a:ext>
            </a:extLst>
          </p:cNvPr>
          <p:cNvSpPr txBox="1">
            <a:spLocks/>
          </p:cNvSpPr>
          <p:nvPr/>
        </p:nvSpPr>
        <p:spPr>
          <a:xfrm>
            <a:off x="212578" y="188843"/>
            <a:ext cx="3415205" cy="3240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57000"/>
              <a:buFont typeface="Wingdings" panose="05000000000000000000" pitchFamily="2" charset="2"/>
              <a:buChar char="q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Buildings are critical cyber infrastructure</a:t>
            </a:r>
          </a:p>
          <a:p>
            <a:endParaRPr lang="en-US" sz="1800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Building automation system (BAS) inter-connects multiple types of cyber physical systems (CPS)</a:t>
            </a:r>
          </a:p>
          <a:p>
            <a:endParaRPr lang="en-US" sz="1800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Computerized controls moving towards “smart” like the rest of the world </a:t>
            </a:r>
          </a:p>
        </p:txBody>
      </p:sp>
    </p:spTree>
    <p:extLst>
      <p:ext uri="{BB962C8B-B14F-4D97-AF65-F5344CB8AC3E}">
        <p14:creationId xmlns:p14="http://schemas.microsoft.com/office/powerpoint/2010/main" val="408378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F921C-E0F6-9A46-9084-69F8126859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5899" r="3251" b="6739"/>
          <a:stretch/>
        </p:blipFill>
        <p:spPr bwMode="auto">
          <a:xfrm>
            <a:off x="178905" y="1739348"/>
            <a:ext cx="4552122" cy="3796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AF7098-19DC-AC4C-97BD-BE395654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67" y="275674"/>
            <a:ext cx="8594863" cy="1325563"/>
          </a:xfrm>
        </p:spPr>
        <p:txBody>
          <a:bodyPr/>
          <a:lstStyle/>
          <a:p>
            <a:r>
              <a:rPr lang="en-US" dirty="0"/>
              <a:t>Azure Sphere Hardware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24EB5-28CC-534E-93F7-00C40B22652F}"/>
              </a:ext>
            </a:extLst>
          </p:cNvPr>
          <p:cNvSpPr txBox="1"/>
          <p:nvPr/>
        </p:nvSpPr>
        <p:spPr>
          <a:xfrm>
            <a:off x="4731027" y="1838739"/>
            <a:ext cx="3965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End-to-end solution for secure microcontrollers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CPU cores isolated by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Microsoft Pluto provides hardware root of trust (TPM like module)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Customized Linux sandboxes applications (Android-like middleware)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267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F1A8-9CDB-3045-BEC3-FF21E01D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8272" cy="1940752"/>
          </a:xfrm>
        </p:spPr>
        <p:txBody>
          <a:bodyPr>
            <a:normAutofit fontScale="90000"/>
          </a:bodyPr>
          <a:lstStyle/>
          <a:p>
            <a:r>
              <a:rPr lang="en-US" dirty="0"/>
              <a:t>Asked New Company Team to Provide a Comparison between Our seL4-based Solution and Azure Sphere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F9A1A-2D33-5344-A159-F4E989B0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8"/>
            <a:ext cx="9144000" cy="1513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0B76F2-5519-F549-AEEF-F082D0C87D89}"/>
              </a:ext>
            </a:extLst>
          </p:cNvPr>
          <p:cNvSpPr/>
          <p:nvPr/>
        </p:nvSpPr>
        <p:spPr>
          <a:xfrm>
            <a:off x="109329" y="4344567"/>
            <a:ext cx="872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Comparison based on G. Hunt, G. </a:t>
            </a:r>
            <a:r>
              <a:rPr lang="en-US" sz="1200" dirty="0" err="1"/>
              <a:t>Letey</a:t>
            </a:r>
            <a:r>
              <a:rPr lang="en-US" sz="1200" dirty="0"/>
              <a:t> and E. Nightingale, "The Seven Properties of Highly Secure Devices," Microsoft Research </a:t>
            </a:r>
            <a:r>
              <a:rPr lang="en-US" sz="1200" dirty="0" err="1"/>
              <a:t>NExT</a:t>
            </a:r>
            <a:r>
              <a:rPr lang="en-US" sz="1200" dirty="0"/>
              <a:t> Operating Systems Technologies Group, 2018.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EB0E3-5373-1447-8329-E9207434F1AF}"/>
              </a:ext>
            </a:extLst>
          </p:cNvPr>
          <p:cNvSpPr txBox="1"/>
          <p:nvPr/>
        </p:nvSpPr>
        <p:spPr>
          <a:xfrm>
            <a:off x="1381538" y="5532333"/>
            <a:ext cx="591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Conclusion: Azure Sphere wins out!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27AA7-0460-0244-9675-105C9EAA93D3}"/>
              </a:ext>
            </a:extLst>
          </p:cNvPr>
          <p:cNvSpPr/>
          <p:nvPr/>
        </p:nvSpPr>
        <p:spPr>
          <a:xfrm>
            <a:off x="2087217" y="2672458"/>
            <a:ext cx="964096" cy="1513083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2C55FD-F086-CA45-8419-F035D1C6809A}"/>
              </a:ext>
            </a:extLst>
          </p:cNvPr>
          <p:cNvSpPr/>
          <p:nvPr/>
        </p:nvSpPr>
        <p:spPr>
          <a:xfrm>
            <a:off x="4184943" y="2659379"/>
            <a:ext cx="1580323" cy="1526162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83064-3859-9549-A544-725FD53CBDC0}"/>
              </a:ext>
            </a:extLst>
          </p:cNvPr>
          <p:cNvSpPr txBox="1"/>
          <p:nvPr/>
        </p:nvSpPr>
        <p:spPr>
          <a:xfrm>
            <a:off x="1819457" y="2828834"/>
            <a:ext cx="6311294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Totally Wrong Comparison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But Very Good Marketing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1851F-8E65-6C41-B6C2-94F3AA01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21" y="4089310"/>
            <a:ext cx="3043087" cy="30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1BFFC-243D-CA4D-A78D-748E107D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Lessons can We Learn?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09F44-E653-334E-93A9-C98F1426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communicate the value of seL4 to business stake holders?</a:t>
            </a:r>
          </a:p>
          <a:p>
            <a:endParaRPr lang="en-US" dirty="0"/>
          </a:p>
          <a:p>
            <a:r>
              <a:rPr lang="en-US" dirty="0"/>
              <a:t>Tech transition requires a champion inside the company.</a:t>
            </a:r>
          </a:p>
          <a:p>
            <a:endParaRPr lang="en-US" dirty="0"/>
          </a:p>
          <a:p>
            <a:r>
              <a:rPr lang="en-US" dirty="0"/>
              <a:t>Is the seL4 community interested in adoption by the commercial world?</a:t>
            </a:r>
          </a:p>
        </p:txBody>
      </p:sp>
    </p:spTree>
    <p:extLst>
      <p:ext uri="{BB962C8B-B14F-4D97-AF65-F5344CB8AC3E}">
        <p14:creationId xmlns:p14="http://schemas.microsoft.com/office/powerpoint/2010/main" val="250459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36DF-2BEE-45B4-9CB2-2225DA3B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showstoppers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48DB-4A4B-4D03-BA89-FECB1D4B6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Microcontroller</a:t>
            </a:r>
          </a:p>
          <a:p>
            <a:pPr lvl="1"/>
            <a:r>
              <a:rPr lang="en-US" dirty="0"/>
              <a:t>Typical CPUs used in these systems do not have a MMU</a:t>
            </a:r>
          </a:p>
          <a:p>
            <a:pPr lvl="1"/>
            <a:r>
              <a:rPr lang="en-US" dirty="0"/>
              <a:t>This is becoming less of a problem,</a:t>
            </a:r>
          </a:p>
          <a:p>
            <a:pPr lvl="1"/>
            <a:r>
              <a:rPr lang="en-US" dirty="0"/>
              <a:t>Sel4 does NOT run on most CPUs of interest</a:t>
            </a:r>
          </a:p>
          <a:p>
            <a:r>
              <a:rPr lang="en-US" dirty="0"/>
              <a:t>Accessories</a:t>
            </a:r>
          </a:p>
          <a:p>
            <a:pPr lvl="1"/>
            <a:r>
              <a:rPr lang="en-US" dirty="0"/>
              <a:t>Typical devices that must be supported need device drivers</a:t>
            </a:r>
          </a:p>
          <a:p>
            <a:pPr lvl="1"/>
            <a:r>
              <a:rPr lang="en-US" dirty="0"/>
              <a:t>Embedded systems have atypical set of accessory devices.</a:t>
            </a:r>
          </a:p>
          <a:p>
            <a:r>
              <a:rPr lang="en-US" dirty="0"/>
              <a:t>Firmware</a:t>
            </a:r>
          </a:p>
          <a:p>
            <a:pPr lvl="1"/>
            <a:r>
              <a:rPr lang="en-US" dirty="0"/>
              <a:t>If firmware can be corrupted how do we protect the secure kernel?</a:t>
            </a:r>
          </a:p>
          <a:p>
            <a:pPr lvl="1"/>
            <a:r>
              <a:rPr lang="en-US" dirty="0"/>
              <a:t>Do we move the kernel into firmware?</a:t>
            </a:r>
          </a:p>
          <a:p>
            <a:r>
              <a:rPr lang="en-US" dirty="0"/>
              <a:t>Operating System</a:t>
            </a:r>
          </a:p>
          <a:p>
            <a:pPr lvl="1"/>
            <a:r>
              <a:rPr lang="en-US" dirty="0"/>
              <a:t>Most systems use off-the-shelf OS for maintenance and interoperability</a:t>
            </a:r>
          </a:p>
          <a:p>
            <a:pPr lvl="1"/>
            <a:r>
              <a:rPr lang="en-US" dirty="0"/>
              <a:t>What place does a secure microkernel have?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3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1A22-6E76-415A-888A-CD8270B4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48EC-80DA-4B47-BAA9-DD01E9CE4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is incremental</a:t>
            </a:r>
          </a:p>
          <a:p>
            <a:r>
              <a:rPr lang="en-US" dirty="0"/>
              <a:t>The problem is not technological</a:t>
            </a:r>
          </a:p>
          <a:p>
            <a:r>
              <a:rPr lang="en-US" dirty="0"/>
              <a:t>Businesses rarely rely on single technologies but on a progression</a:t>
            </a:r>
          </a:p>
          <a:p>
            <a:r>
              <a:rPr lang="en-US" dirty="0"/>
              <a:t>Progressions imply long-term relationships</a:t>
            </a:r>
          </a:p>
          <a:p>
            <a:r>
              <a:rPr lang="en-US" dirty="0"/>
              <a:t>Most businesses are merely middlemen in a long value chain</a:t>
            </a:r>
          </a:p>
          <a:p>
            <a:r>
              <a:rPr lang="en-US" dirty="0"/>
              <a:t>How do we place ourselves in this chain?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8398-C018-4FBB-9001-2DCABACD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CD2B-D808-4D9B-AB77-67B783AB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key chip manufacturers to implement sel4</a:t>
            </a:r>
          </a:p>
          <a:p>
            <a:r>
              <a:rPr lang="en-US" dirty="0"/>
              <a:t>Incorporate sel4 in secure boot</a:t>
            </a:r>
          </a:p>
          <a:p>
            <a:r>
              <a:rPr lang="en-US" dirty="0"/>
              <a:t>Get Key OS sources to incorporate sel4</a:t>
            </a:r>
          </a:p>
          <a:p>
            <a:r>
              <a:rPr lang="en-US" dirty="0"/>
              <a:t>Provide a direct mechanism for applications  to directly leverage sel4</a:t>
            </a:r>
          </a:p>
          <a:p>
            <a:r>
              <a:rPr lang="en-US" dirty="0"/>
              <a:t>Create documentation and other self-help tools for developers to become comfortable with using sel4</a:t>
            </a:r>
          </a:p>
          <a:p>
            <a:r>
              <a:rPr lang="en-US" dirty="0"/>
              <a:t>Encourage the user community to play and experiment </a:t>
            </a:r>
            <a:r>
              <a:rPr lang="en-US"/>
              <a:t>with sel4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14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EAFE-2A9E-3749-8E03-EA88D0E1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7E8C-6F10-3D45-B0C1-3660C849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make seL4 work for the commercial world, perhaps the community needs to engage the relevant stake holders regularly</a:t>
            </a:r>
          </a:p>
          <a:p>
            <a:pPr lvl="1"/>
            <a:r>
              <a:rPr lang="en-US" dirty="0"/>
              <a:t>They worry about very different things</a:t>
            </a:r>
          </a:p>
          <a:p>
            <a:endParaRPr lang="en-US" dirty="0"/>
          </a:p>
          <a:p>
            <a:r>
              <a:rPr lang="en-US" dirty="0"/>
              <a:t>seL4 only addresses the security of a very small part of the overall system</a:t>
            </a:r>
          </a:p>
          <a:p>
            <a:pPr lvl="1"/>
            <a:r>
              <a:rPr lang="en-US" dirty="0"/>
              <a:t>However its adoption imposes substantial constraints on the rest of the system (at least for the foreseeable future).</a:t>
            </a:r>
          </a:p>
          <a:p>
            <a:pPr lvl="1"/>
            <a:r>
              <a:rPr lang="en-US" dirty="0"/>
              <a:t>How can the community justify the value-add to the stake holders?</a:t>
            </a:r>
          </a:p>
        </p:txBody>
      </p:sp>
    </p:spTree>
    <p:extLst>
      <p:ext uri="{BB962C8B-B14F-4D97-AF65-F5344CB8AC3E}">
        <p14:creationId xmlns:p14="http://schemas.microsoft.com/office/powerpoint/2010/main" val="67578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0">
            <a:extLst>
              <a:ext uri="{FF2B5EF4-FFF2-40B4-BE49-F238E27FC236}">
                <a16:creationId xmlns:a16="http://schemas.microsoft.com/office/drawing/2014/main" id="{DB2C6521-7591-8F4B-A6F8-93A6551E0009}"/>
              </a:ext>
            </a:extLst>
          </p:cNvPr>
          <p:cNvSpPr txBox="1">
            <a:spLocks/>
          </p:cNvSpPr>
          <p:nvPr/>
        </p:nvSpPr>
        <p:spPr>
          <a:xfrm>
            <a:off x="6520238" y="1279035"/>
            <a:ext cx="2378364" cy="4674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57000"/>
              <a:buFont typeface="Wingdings" panose="05000000000000000000" pitchFamily="2" charset="2"/>
              <a:buChar char="q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Buildings are already on the Internet. Achieving security through network isolation is no longer possible.</a:t>
            </a:r>
          </a:p>
          <a:p>
            <a:endParaRPr lang="en-US" sz="1800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Stepping stone for launching attacks on other </a:t>
            </a:r>
            <a:r>
              <a:rPr lang="en-US" sz="1800" dirty="0" err="1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CPSes</a:t>
            </a:r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connected to BAS</a:t>
            </a:r>
          </a:p>
          <a:p>
            <a:endParaRPr lang="en-US" sz="1800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Most value and new attack surfaces in “intelligent” 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C9F29-50B4-6C4B-B70E-297F21A4ED85}"/>
              </a:ext>
            </a:extLst>
          </p:cNvPr>
          <p:cNvSpPr txBox="1"/>
          <p:nvPr/>
        </p:nvSpPr>
        <p:spPr>
          <a:xfrm>
            <a:off x="977164" y="5979602"/>
            <a:ext cx="728386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Core Customer Need: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Protect Buildings from Cyber Threats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4A43E-EF5A-044A-970F-7A6C76EA6603}"/>
              </a:ext>
            </a:extLst>
          </p:cNvPr>
          <p:cNvSpPr/>
          <p:nvPr/>
        </p:nvSpPr>
        <p:spPr>
          <a:xfrm>
            <a:off x="429750" y="1361514"/>
            <a:ext cx="1543691" cy="4546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ADA15-2602-9C40-A122-064A8B8B1B9F}"/>
              </a:ext>
            </a:extLst>
          </p:cNvPr>
          <p:cNvSpPr/>
          <p:nvPr/>
        </p:nvSpPr>
        <p:spPr>
          <a:xfrm>
            <a:off x="1969034" y="1361513"/>
            <a:ext cx="1543691" cy="4546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BDD5E-5437-7148-87E5-F2680C8190CC}"/>
              </a:ext>
            </a:extLst>
          </p:cNvPr>
          <p:cNvSpPr/>
          <p:nvPr/>
        </p:nvSpPr>
        <p:spPr>
          <a:xfrm>
            <a:off x="3512724" y="1361513"/>
            <a:ext cx="1543691" cy="4546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9F966-A922-7A48-8CCA-99CA1C51A6F2}"/>
              </a:ext>
            </a:extLst>
          </p:cNvPr>
          <p:cNvGrpSpPr/>
          <p:nvPr/>
        </p:nvGrpSpPr>
        <p:grpSpPr>
          <a:xfrm>
            <a:off x="3771171" y="2153795"/>
            <a:ext cx="987039" cy="506431"/>
            <a:chOff x="6170118" y="1277080"/>
            <a:chExt cx="1559808" cy="8003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50985F-9151-344E-A209-370AA3380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118" y="1277080"/>
              <a:ext cx="800308" cy="8003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B25A26-6092-F74C-BF7B-0A8BE11A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993" y="1277080"/>
              <a:ext cx="800308" cy="8003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FA1FE4-C6DD-CD48-BB0B-FDBC79741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68" y="1277080"/>
              <a:ext cx="800308" cy="8003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A1113B-0A5E-8F40-9674-08E66DCD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743" y="1277080"/>
              <a:ext cx="800308" cy="8003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2AA9A7-8ACA-B549-877B-3764F3595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8" y="1277080"/>
              <a:ext cx="800308" cy="80030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9607D5-3F0D-2747-BA61-43ED6CBEEDAC}"/>
              </a:ext>
            </a:extLst>
          </p:cNvPr>
          <p:cNvGrpSpPr/>
          <p:nvPr/>
        </p:nvGrpSpPr>
        <p:grpSpPr>
          <a:xfrm>
            <a:off x="3771171" y="3223669"/>
            <a:ext cx="987039" cy="506431"/>
            <a:chOff x="6170118" y="1277080"/>
            <a:chExt cx="1559808" cy="8003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298E74-4BE2-9041-A2E8-817196C84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118" y="1277080"/>
              <a:ext cx="800308" cy="8003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BC5E59-024F-174B-A055-41D668100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993" y="1277080"/>
              <a:ext cx="800308" cy="8003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446894-97E1-274A-9D83-F81C9087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68" y="1277080"/>
              <a:ext cx="800308" cy="8003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9120CD-D12D-F545-80F0-5BDD2846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743" y="1277080"/>
              <a:ext cx="800308" cy="8003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D40D62-F4CB-BD49-9728-9EF590AE6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8" y="1277080"/>
              <a:ext cx="800308" cy="80030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6C2F91-3C42-884B-8FBE-B0B4B093F378}"/>
              </a:ext>
            </a:extLst>
          </p:cNvPr>
          <p:cNvGrpSpPr/>
          <p:nvPr/>
        </p:nvGrpSpPr>
        <p:grpSpPr>
          <a:xfrm>
            <a:off x="3771171" y="4293542"/>
            <a:ext cx="987039" cy="506431"/>
            <a:chOff x="6170118" y="1277080"/>
            <a:chExt cx="1559808" cy="8003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E4631B-0652-124F-A934-E38C9E15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118" y="1277080"/>
              <a:ext cx="800308" cy="8003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9864DD-5778-9F4A-A3B3-280D44A5B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993" y="1277080"/>
              <a:ext cx="800308" cy="8003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68F901-6A1E-EE4C-BA92-3B566C31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68" y="1277080"/>
              <a:ext cx="800308" cy="8003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7487A7-44ED-764F-B1BF-99BB506C0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743" y="1277080"/>
              <a:ext cx="800308" cy="8003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41046F1-52AD-B34C-886F-146AAFF7D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8" y="1277080"/>
              <a:ext cx="800308" cy="80030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E01969-918C-6B4C-BF10-392078918B23}"/>
              </a:ext>
            </a:extLst>
          </p:cNvPr>
          <p:cNvCxnSpPr/>
          <p:nvPr/>
        </p:nvCxnSpPr>
        <p:spPr>
          <a:xfrm>
            <a:off x="3267190" y="2407010"/>
            <a:ext cx="0" cy="2655148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6AE796-5A1B-704B-B7F1-955B601C7578}"/>
              </a:ext>
            </a:extLst>
          </p:cNvPr>
          <p:cNvCxnSpPr>
            <a:stCxn id="39" idx="3"/>
            <a:endCxn id="4" idx="1"/>
          </p:cNvCxnSpPr>
          <p:nvPr/>
        </p:nvCxnSpPr>
        <p:spPr>
          <a:xfrm>
            <a:off x="2890904" y="2407010"/>
            <a:ext cx="880267" cy="1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9AA2E0-4C25-BF48-B3FF-61F56A295882}"/>
              </a:ext>
            </a:extLst>
          </p:cNvPr>
          <p:cNvSpPr txBox="1"/>
          <p:nvPr/>
        </p:nvSpPr>
        <p:spPr>
          <a:xfrm>
            <a:off x="1969033" y="1361513"/>
            <a:ext cx="1543692" cy="61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Enterprise IP Network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2A586E-DAE6-6949-B7B4-10514F9B9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44" y="2037180"/>
            <a:ext cx="739660" cy="739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E0E710-E6F8-4846-8215-9EEF8637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96" y="3136606"/>
            <a:ext cx="680555" cy="6805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24F984-6016-544F-BB3C-8EB4C85AC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96" y="4206479"/>
            <a:ext cx="680555" cy="68055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F942EF-B183-2E40-BE92-E4B0A0F819E3}"/>
              </a:ext>
            </a:extLst>
          </p:cNvPr>
          <p:cNvCxnSpPr>
            <a:stCxn id="40" idx="3"/>
            <a:endCxn id="11" idx="1"/>
          </p:cNvCxnSpPr>
          <p:nvPr/>
        </p:nvCxnSpPr>
        <p:spPr>
          <a:xfrm>
            <a:off x="2861351" y="3476884"/>
            <a:ext cx="909820" cy="1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B5EF5A4-6970-5F42-AABB-39851F7CD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4" y="3181856"/>
            <a:ext cx="946145" cy="9461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1105A1-4C92-9C4F-8EA7-1DAEE97C0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25" y="4820811"/>
            <a:ext cx="776283" cy="7762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5E2A5B-5646-BB40-A7F1-68F8C4BFB1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01" y="4546756"/>
            <a:ext cx="405508" cy="4055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C52290-F4E8-FE4B-8639-21F416FD1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6" y="2955927"/>
            <a:ext cx="946145" cy="94614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E79197-8B28-DF46-973E-023DC0809FF8}"/>
              </a:ext>
            </a:extLst>
          </p:cNvPr>
          <p:cNvCxnSpPr>
            <a:stCxn id="41" idx="3"/>
            <a:endCxn id="17" idx="1"/>
          </p:cNvCxnSpPr>
          <p:nvPr/>
        </p:nvCxnSpPr>
        <p:spPr>
          <a:xfrm>
            <a:off x="2861351" y="4546756"/>
            <a:ext cx="909820" cy="1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66AE58A-CA7A-AA47-9EC6-0182BAEA8FD3}"/>
              </a:ext>
            </a:extLst>
          </p:cNvPr>
          <p:cNvSpPr txBox="1"/>
          <p:nvPr/>
        </p:nvSpPr>
        <p:spPr>
          <a:xfrm>
            <a:off x="3512724" y="1356610"/>
            <a:ext cx="1543692" cy="61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Building Controllers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BEA45-2C49-C44E-A4C4-41CE17327761}"/>
              </a:ext>
            </a:extLst>
          </p:cNvPr>
          <p:cNvSpPr txBox="1"/>
          <p:nvPr/>
        </p:nvSpPr>
        <p:spPr>
          <a:xfrm>
            <a:off x="432277" y="1366416"/>
            <a:ext cx="1543692" cy="35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Internet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F705B8-4B4A-614B-B743-B41B9FD6E328}"/>
              </a:ext>
            </a:extLst>
          </p:cNvPr>
          <p:cNvSpPr/>
          <p:nvPr/>
        </p:nvSpPr>
        <p:spPr>
          <a:xfrm>
            <a:off x="5056415" y="1356610"/>
            <a:ext cx="1547557" cy="4556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07BC0-F421-FC43-BBDB-46942EF9C78C}"/>
              </a:ext>
            </a:extLst>
          </p:cNvPr>
          <p:cNvSpPr txBox="1"/>
          <p:nvPr/>
        </p:nvSpPr>
        <p:spPr>
          <a:xfrm>
            <a:off x="5064146" y="1366416"/>
            <a:ext cx="1543692" cy="35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Field Devices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Franklin Gothic Medium Cond" charset="0"/>
              <a:ea typeface="Franklin Gothic Medium Cond" charset="0"/>
              <a:cs typeface="Franklin Gothic Medium Cond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DAAE980-0DB3-324B-BC94-830BD2EF8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9801" y="1872383"/>
            <a:ext cx="698617" cy="6986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D429C1-1813-9045-AF17-EEB7B5F756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8235" y="2057700"/>
            <a:ext cx="698617" cy="69861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12534-5E57-E545-ADEE-1BBE0C6C6695}"/>
              </a:ext>
            </a:extLst>
          </p:cNvPr>
          <p:cNvCxnSpPr>
            <a:stCxn id="8" idx="3"/>
          </p:cNvCxnSpPr>
          <p:nvPr/>
        </p:nvCxnSpPr>
        <p:spPr>
          <a:xfrm flipV="1">
            <a:off x="4758210" y="2407008"/>
            <a:ext cx="560519" cy="3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7D9A9BA-CC78-4C40-9574-5DBAD4E78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4298" y="4168637"/>
            <a:ext cx="958508" cy="958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7615F5-7CD3-894E-B24E-A159399487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0125" y="3297314"/>
            <a:ext cx="614417" cy="421643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9BBECE-1C17-014D-9DCC-C2D954A3F274}"/>
              </a:ext>
            </a:extLst>
          </p:cNvPr>
          <p:cNvCxnSpPr/>
          <p:nvPr/>
        </p:nvCxnSpPr>
        <p:spPr>
          <a:xfrm flipV="1">
            <a:off x="4751769" y="3454657"/>
            <a:ext cx="560519" cy="3"/>
          </a:xfrm>
          <a:prstGeom prst="line">
            <a:avLst/>
          </a:prstGeom>
          <a:ln w="28575">
            <a:solidFill>
              <a:srgbClr val="00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EF341C4C-9BC0-C448-9ED4-FEA693D34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6360" y="4668502"/>
            <a:ext cx="958508" cy="9585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F0DB1BF-23F1-8544-853B-B35027143A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2559" y="3223669"/>
            <a:ext cx="614417" cy="4216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D557010-776F-A047-B1A4-C599EDE9222D}"/>
              </a:ext>
            </a:extLst>
          </p:cNvPr>
          <p:cNvGrpSpPr/>
          <p:nvPr/>
        </p:nvGrpSpPr>
        <p:grpSpPr>
          <a:xfrm>
            <a:off x="483790" y="1926305"/>
            <a:ext cx="6088931" cy="3557042"/>
            <a:chOff x="483790" y="1926305"/>
            <a:chExt cx="6088931" cy="3557042"/>
          </a:xfrm>
        </p:grpSpPr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78B7129C-BB9F-FE45-A411-03A885C05541}"/>
                </a:ext>
              </a:extLst>
            </p:cNvPr>
            <p:cNvCxnSpPr>
              <a:stCxn id="60" idx="0"/>
              <a:endCxn id="39" idx="1"/>
            </p:cNvCxnSpPr>
            <p:nvPr/>
          </p:nvCxnSpPr>
          <p:spPr>
            <a:xfrm rot="5400000" flipH="1" flipV="1">
              <a:off x="1328923" y="2124441"/>
              <a:ext cx="539751" cy="1104891"/>
            </a:xfrm>
            <a:prstGeom prst="curvedConnector2">
              <a:avLst/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DB4FEAE-0192-8F4D-A215-9A1B3C76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89" y="1926305"/>
              <a:ext cx="403674" cy="40367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8517C72-7689-4D46-B0B4-646253CD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90" y="3419834"/>
              <a:ext cx="403674" cy="40367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D20645B-6B8F-EE47-987D-368068DCB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066" y="3046079"/>
              <a:ext cx="403674" cy="403674"/>
            </a:xfrm>
            <a:prstGeom prst="rect">
              <a:avLst/>
            </a:prstGeom>
          </p:spPr>
        </p:pic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9FBC34B4-A8DB-1146-B5CD-77A808988AED}"/>
                </a:ext>
              </a:extLst>
            </p:cNvPr>
            <p:cNvCxnSpPr>
              <a:stCxn id="39" idx="3"/>
              <a:endCxn id="11" idx="1"/>
            </p:cNvCxnSpPr>
            <p:nvPr/>
          </p:nvCxnSpPr>
          <p:spPr>
            <a:xfrm>
              <a:off x="2890904" y="2407010"/>
              <a:ext cx="880267" cy="106987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7160400-3C95-6B42-A9D5-DE9CE9A5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29436" y="3454445"/>
              <a:ext cx="497330" cy="497330"/>
            </a:xfrm>
            <a:prstGeom prst="rect">
              <a:avLst/>
            </a:prstGeom>
          </p:spPr>
        </p:pic>
        <p:cxnSp>
          <p:nvCxnSpPr>
            <p:cNvPr id="56" name="Curved Connector 55">
              <a:extLst>
                <a:ext uri="{FF2B5EF4-FFF2-40B4-BE49-F238E27FC236}">
                  <a16:creationId xmlns:a16="http://schemas.microsoft.com/office/drawing/2014/main" id="{2E055F3F-6F6C-1D45-9184-4126404CD1B8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4758210" y="3476885"/>
              <a:ext cx="1057418" cy="23379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82CCE91E-59CD-9A4B-A0E1-0E8D4234E1A6}"/>
                </a:ext>
              </a:extLst>
            </p:cNvPr>
            <p:cNvCxnSpPr>
              <a:endCxn id="21" idx="0"/>
            </p:cNvCxnSpPr>
            <p:nvPr/>
          </p:nvCxnSpPr>
          <p:spPr>
            <a:xfrm rot="5400000">
              <a:off x="4225987" y="3733666"/>
              <a:ext cx="838885" cy="28086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18C3890-88AA-C443-80CD-8498F468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836" y="4111385"/>
              <a:ext cx="403674" cy="403674"/>
            </a:xfrm>
            <a:prstGeom prst="rect">
              <a:avLst/>
            </a:prstGeom>
          </p:spPr>
        </p:pic>
        <p:sp>
          <p:nvSpPr>
            <p:cNvPr id="59" name="Cross 58">
              <a:extLst>
                <a:ext uri="{FF2B5EF4-FFF2-40B4-BE49-F238E27FC236}">
                  <a16:creationId xmlns:a16="http://schemas.microsoft.com/office/drawing/2014/main" id="{8D8FD3C1-F0AD-7447-9FAE-83CE2BE88A15}"/>
                </a:ext>
              </a:extLst>
            </p:cNvPr>
            <p:cNvSpPr/>
            <p:nvPr/>
          </p:nvSpPr>
          <p:spPr>
            <a:xfrm rot="2700000">
              <a:off x="5831705" y="4742331"/>
              <a:ext cx="741016" cy="741016"/>
            </a:xfrm>
            <a:prstGeom prst="plus">
              <a:avLst>
                <a:gd name="adj" fmla="val 4389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92A2A95F-E905-7D45-9B52-4D2524F6850E}"/>
                </a:ext>
              </a:extLst>
            </p:cNvPr>
            <p:cNvCxnSpPr>
              <a:stCxn id="21" idx="3"/>
            </p:cNvCxnSpPr>
            <p:nvPr/>
          </p:nvCxnSpPr>
          <p:spPr>
            <a:xfrm>
              <a:off x="4758210" y="4546757"/>
              <a:ext cx="1165781" cy="81665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ross 60">
              <a:extLst>
                <a:ext uri="{FF2B5EF4-FFF2-40B4-BE49-F238E27FC236}">
                  <a16:creationId xmlns:a16="http://schemas.microsoft.com/office/drawing/2014/main" id="{D18C18F4-845D-904E-9346-29E05ED58033}"/>
                </a:ext>
              </a:extLst>
            </p:cNvPr>
            <p:cNvSpPr/>
            <p:nvPr/>
          </p:nvSpPr>
          <p:spPr>
            <a:xfrm rot="2700000">
              <a:off x="5707109" y="3078187"/>
              <a:ext cx="741016" cy="741016"/>
            </a:xfrm>
            <a:prstGeom prst="plus">
              <a:avLst>
                <a:gd name="adj" fmla="val 4389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3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732B-7EA1-C749-BB3D-3504363A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Problem: </a:t>
            </a:r>
            <a:br>
              <a:rPr lang="en-US" dirty="0"/>
            </a:br>
            <a:r>
              <a:rPr lang="en-US" dirty="0"/>
              <a:t>                        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1843-4503-B542-85D2-6D238346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  <a:p>
            <a:r>
              <a:rPr lang="en-US" dirty="0"/>
              <a:t>How much of the problem did you solve?</a:t>
            </a:r>
          </a:p>
          <a:p>
            <a:r>
              <a:rPr lang="en-US" dirty="0"/>
              <a:t>What is the cost vs benefit tradeoff?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D043-4C80-5B47-8A0D-F940C109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83D8-1E88-0D44-9D91-9B2338E19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the security perspective</a:t>
            </a:r>
          </a:p>
          <a:p>
            <a:pPr lvl="1"/>
            <a:r>
              <a:rPr lang="en-US" dirty="0"/>
              <a:t>Standard software is not trustworthy.</a:t>
            </a:r>
          </a:p>
          <a:p>
            <a:r>
              <a:rPr lang="en-US" dirty="0"/>
              <a:t>From the operations perspective</a:t>
            </a:r>
          </a:p>
          <a:p>
            <a:pPr lvl="1"/>
            <a:r>
              <a:rPr lang="en-US" dirty="0"/>
              <a:t>Consequence of compromise is unpredictable</a:t>
            </a:r>
          </a:p>
          <a:p>
            <a:r>
              <a:rPr lang="en-US" dirty="0"/>
              <a:t>From the engineering perspective</a:t>
            </a:r>
          </a:p>
          <a:p>
            <a:pPr lvl="1"/>
            <a:r>
              <a:rPr lang="en-US" dirty="0"/>
              <a:t>Patches are expensive in time and effort</a:t>
            </a:r>
          </a:p>
          <a:p>
            <a:r>
              <a:rPr lang="en-US" dirty="0"/>
              <a:t>From the governance perspective</a:t>
            </a:r>
          </a:p>
          <a:p>
            <a:pPr lvl="1"/>
            <a:r>
              <a:rPr lang="en-US" dirty="0"/>
              <a:t>Liability is high</a:t>
            </a:r>
          </a:p>
          <a:p>
            <a:r>
              <a:rPr lang="en-US" dirty="0"/>
              <a:t>From the marketing perspective</a:t>
            </a:r>
          </a:p>
          <a:p>
            <a:pPr lvl="1"/>
            <a:r>
              <a:rPr lang="en-US" dirty="0"/>
              <a:t>? (We are missing this key piece)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7378-4E71-F844-A07E-D6C3BEFA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Approached Tech Transition to a Major BAS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2BC4-02B3-2C44-8435-40D37BA0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 transition happens with people transition</a:t>
            </a:r>
          </a:p>
          <a:p>
            <a:pPr lvl="1"/>
            <a:r>
              <a:rPr lang="en-US" dirty="0"/>
              <a:t>The primary PhD student spent three internships at the company</a:t>
            </a:r>
          </a:p>
          <a:p>
            <a:pPr lvl="1"/>
            <a:r>
              <a:rPr lang="en-US" dirty="0"/>
              <a:t>Engage business early on</a:t>
            </a:r>
          </a:p>
          <a:p>
            <a:pPr lvl="1"/>
            <a:endParaRPr lang="en-US" dirty="0"/>
          </a:p>
          <a:p>
            <a:r>
              <a:rPr lang="en-US" dirty="0"/>
              <a:t>Be flexible in your solution</a:t>
            </a:r>
          </a:p>
          <a:p>
            <a:pPr lvl="1"/>
            <a:r>
              <a:rPr lang="en-US" dirty="0"/>
              <a:t>Companies have legacy code base developed for existing platforms</a:t>
            </a:r>
          </a:p>
          <a:p>
            <a:pPr lvl="1"/>
            <a:r>
              <a:rPr lang="en-US" dirty="0"/>
              <a:t>It is cost-prohibitive to replace architecture overnight</a:t>
            </a:r>
          </a:p>
          <a:p>
            <a:pPr lvl="1"/>
            <a:r>
              <a:rPr lang="en-US" dirty="0"/>
              <a:t>It is unrealistic to expect businesses to build applications from scratch in favor of security</a:t>
            </a:r>
          </a:p>
        </p:txBody>
      </p:sp>
    </p:spTree>
    <p:extLst>
      <p:ext uri="{BB962C8B-B14F-4D97-AF65-F5344CB8AC3E}">
        <p14:creationId xmlns:p14="http://schemas.microsoft.com/office/powerpoint/2010/main" val="169049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95292-7D4C-4941-A58A-61B652605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56" y="1927433"/>
            <a:ext cx="8279296" cy="2387600"/>
          </a:xfrm>
        </p:spPr>
        <p:txBody>
          <a:bodyPr/>
          <a:lstStyle/>
          <a:p>
            <a:r>
              <a:rPr lang="en-US" dirty="0"/>
              <a:t>This is what we told them in summer 2017</a:t>
            </a:r>
          </a:p>
        </p:txBody>
      </p:sp>
    </p:spTree>
    <p:extLst>
      <p:ext uri="{BB962C8B-B14F-4D97-AF65-F5344CB8AC3E}">
        <p14:creationId xmlns:p14="http://schemas.microsoft.com/office/powerpoint/2010/main" val="314777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2719" y="1995339"/>
            <a:ext cx="3862922" cy="3557499"/>
            <a:chOff x="403625" y="1517451"/>
            <a:chExt cx="5150562" cy="474333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51598" y="3795951"/>
              <a:ext cx="5043969" cy="18608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normAutofit/>
            </a:bodyPr>
            <a:lstStyle/>
            <a:p>
              <a:pPr algn="ctr"/>
              <a:endParaRPr lang="en-US" sz="75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8212" y="5860673"/>
              <a:ext cx="317890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Hardware (</a:t>
              </a:r>
              <a:r>
                <a:rPr lang="en-US" sz="1350" i="1" dirty="0"/>
                <a:t>e.g. </a:t>
              </a:r>
              <a:r>
                <a:rPr lang="en-US" sz="1350" dirty="0"/>
                <a:t>ARM Processor)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332" y="5313036"/>
              <a:ext cx="35235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OS (</a:t>
              </a:r>
              <a:r>
                <a:rPr lang="en-US" sz="1350" i="1" dirty="0"/>
                <a:t>e.g. </a:t>
              </a:r>
              <a:r>
                <a:rPr lang="en-US" sz="1350" dirty="0"/>
                <a:t>Linux, Android, Windows)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2778" y="4931808"/>
              <a:ext cx="4680284" cy="372582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Device Drivers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2777" y="3985839"/>
              <a:ext cx="1416989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Virtual File System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67855" y="3982641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Network Stack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10944" y="4002537"/>
              <a:ext cx="1417320" cy="819725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Process Control</a:t>
              </a:r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1598" y="2968004"/>
              <a:ext cx="2468880" cy="62179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Libraries</a:t>
              </a:r>
              <a:endParaRPr lang="en-US" sz="135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85307" y="2971903"/>
              <a:ext cx="2468880" cy="61789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Runtime Libraries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1598" y="2057883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79497" y="2043830"/>
              <a:ext cx="1588169" cy="78928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Application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89576" y="1517451"/>
              <a:ext cx="252975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6">
                      <a:lumMod val="75000"/>
                    </a:schemeClr>
                  </a:solidFill>
                </a:rPr>
                <a:t>Proprietary </a:t>
              </a:r>
              <a:r>
                <a:rPr lang="en-US" sz="1350" b="1" dirty="0" err="1">
                  <a:solidFill>
                    <a:schemeClr val="accent6">
                      <a:lumMod val="75000"/>
                    </a:schemeClr>
                  </a:solidFill>
                </a:rPr>
                <a:t>IoT</a:t>
              </a:r>
              <a:r>
                <a:rPr lang="en-US" sz="1350" b="1" dirty="0">
                  <a:solidFill>
                    <a:schemeClr val="accent6">
                      <a:lumMod val="75000"/>
                    </a:schemeClr>
                  </a:solidFill>
                </a:rPr>
                <a:t> Solution</a:t>
              </a:r>
            </a:p>
            <a:p>
              <a:endParaRPr lang="en-US" sz="135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951256" y="2044155"/>
              <a:ext cx="1588169" cy="789285"/>
            </a:xfrm>
            <a:prstGeom prst="roundRect">
              <a:avLst/>
            </a:prstGeom>
            <a:solidFill>
              <a:srgbClr val="FF93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Third-party Application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3625" y="1904336"/>
              <a:ext cx="3503592" cy="1745756"/>
              <a:chOff x="709433" y="2156126"/>
              <a:chExt cx="3503592" cy="174575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731986" y="2156126"/>
                <a:ext cx="3480425" cy="3889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4179313" y="2164906"/>
                <a:ext cx="33712" cy="1013704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31986" y="3869710"/>
                <a:ext cx="2607444" cy="32172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3332125" y="3165513"/>
                <a:ext cx="16197" cy="704197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375523" y="3167906"/>
                <a:ext cx="803790" cy="6733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709433" y="2176427"/>
                <a:ext cx="20492" cy="1725455"/>
              </a:xfrm>
              <a:prstGeom prst="line">
                <a:avLst/>
              </a:prstGeom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63" y="365126"/>
            <a:ext cx="8629831" cy="1325563"/>
          </a:xfrm>
        </p:spPr>
        <p:txBody>
          <a:bodyPr/>
          <a:lstStyle/>
          <a:p>
            <a:r>
              <a:rPr lang="en-US" b="1" dirty="0"/>
              <a:t>What a generic IoT Device looks like: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38699" y="5220193"/>
            <a:ext cx="3782977" cy="3248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normAutofit/>
          </a:bodyPr>
          <a:lstStyle/>
          <a:p>
            <a:pPr algn="ctr"/>
            <a:endParaRPr lang="en-US" sz="75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0573" y="3632024"/>
            <a:ext cx="391116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5869277" y="2176529"/>
            <a:ext cx="2725353" cy="3560590"/>
          </a:xfrm>
        </p:spPr>
        <p:txBody>
          <a:bodyPr>
            <a:noAutofit/>
          </a:bodyPr>
          <a:lstStyle/>
          <a:p>
            <a:r>
              <a:rPr lang="en-US" sz="1725" dirty="0" err="1"/>
              <a:t>IoT</a:t>
            </a:r>
            <a:r>
              <a:rPr lang="en-US" sz="1725" dirty="0"/>
              <a:t> devices are more vulnerable to cyber attacks because they lack traditional protections such as firewalls/anti-virus.</a:t>
            </a:r>
          </a:p>
          <a:p>
            <a:r>
              <a:rPr lang="en-US" sz="1725" dirty="0"/>
              <a:t>Big attack surface – see figure</a:t>
            </a:r>
          </a:p>
          <a:p>
            <a:r>
              <a:rPr lang="en-US" sz="1725" dirty="0"/>
              <a:t>No internal separation e.g. a compromised application can access key data and make outbound network connections</a:t>
            </a:r>
          </a:p>
          <a:p>
            <a:r>
              <a:rPr lang="en-US" sz="1725" dirty="0">
                <a:solidFill>
                  <a:srgbClr val="FF0000"/>
                </a:solidFill>
              </a:rPr>
              <a:t>“Breach and patch” cycle increases operational costs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893196" y="2313614"/>
            <a:ext cx="2178584" cy="3313243"/>
            <a:chOff x="5190928" y="1941818"/>
            <a:chExt cx="2469946" cy="4417657"/>
          </a:xfrm>
        </p:grpSpPr>
        <p:sp>
          <p:nvSpPr>
            <p:cNvPr id="58" name="Down Arrow 57"/>
            <p:cNvSpPr/>
            <p:nvPr/>
          </p:nvSpPr>
          <p:spPr>
            <a:xfrm>
              <a:off x="5520127" y="2015991"/>
              <a:ext cx="350227" cy="4257916"/>
            </a:xfrm>
            <a:prstGeom prst="downArrow">
              <a:avLst>
                <a:gd name="adj1" fmla="val 41978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190928" y="1941818"/>
              <a:ext cx="2469946" cy="4417657"/>
              <a:chOff x="5402963" y="1941818"/>
              <a:chExt cx="2469946" cy="441765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029" y="1949731"/>
                <a:ext cx="327667" cy="32766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029" y="3722556"/>
                <a:ext cx="327667" cy="32766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964" y="4835557"/>
                <a:ext cx="327667" cy="32766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029" y="2899046"/>
                <a:ext cx="327667" cy="32766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963" y="5684999"/>
                <a:ext cx="327667" cy="327667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>
                <a:stCxn id="23" idx="3"/>
              </p:cNvCxnSpPr>
              <p:nvPr/>
            </p:nvCxnSpPr>
            <p:spPr>
              <a:xfrm flipV="1">
                <a:off x="5731696" y="2113564"/>
                <a:ext cx="36430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059363" y="1941818"/>
                <a:ext cx="1779020" cy="12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application vulnerabilities </a:t>
                </a:r>
              </a:p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malwares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59363" y="2895551"/>
                <a:ext cx="1813546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runtime vulnerabilities</a:t>
                </a:r>
              </a:p>
            </p:txBody>
          </p:sp>
          <p:cxnSp>
            <p:nvCxnSpPr>
              <p:cNvPr id="33" name="Straight Arrow Connector 32"/>
              <p:cNvCxnSpPr>
                <a:stCxn id="27" idx="3"/>
              </p:cNvCxnSpPr>
              <p:nvPr/>
            </p:nvCxnSpPr>
            <p:spPr>
              <a:xfrm flipV="1">
                <a:off x="5731696" y="3059782"/>
                <a:ext cx="364304" cy="30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5" idx="3"/>
              </p:cNvCxnSpPr>
              <p:nvPr/>
            </p:nvCxnSpPr>
            <p:spPr>
              <a:xfrm flipV="1">
                <a:off x="5731696" y="3886389"/>
                <a:ext cx="36430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033164" y="3711693"/>
                <a:ext cx="143378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kernel rootkit</a:t>
                </a:r>
              </a:p>
            </p:txBody>
          </p:sp>
          <p:cxnSp>
            <p:nvCxnSpPr>
              <p:cNvPr id="42" name="Straight Arrow Connector 41"/>
              <p:cNvCxnSpPr>
                <a:stCxn id="26" idx="3"/>
              </p:cNvCxnSpPr>
              <p:nvPr/>
            </p:nvCxnSpPr>
            <p:spPr>
              <a:xfrm>
                <a:off x="5730631" y="4999391"/>
                <a:ext cx="365369" cy="7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038231" y="4822262"/>
                <a:ext cx="1502528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driver</a:t>
                </a:r>
              </a:p>
              <a:p>
                <a:r>
                  <a:rPr lang="en-US" sz="1350" dirty="0"/>
                  <a:t>vulnerabilities</a:t>
                </a: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730630" y="5852160"/>
                <a:ext cx="365370" cy="85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059361" y="5682367"/>
                <a:ext cx="150252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sz="1350" dirty="0"/>
                  <a:t>firmware rootkit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022341" y="5237464"/>
            <a:ext cx="23841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Hardware (</a:t>
            </a:r>
            <a:r>
              <a:rPr lang="en-US" sz="1350" i="1" dirty="0"/>
              <a:t>e.g. </a:t>
            </a:r>
            <a:r>
              <a:rPr lang="en-US" sz="1350" dirty="0"/>
              <a:t>ARM Processor)</a:t>
            </a:r>
          </a:p>
        </p:txBody>
      </p:sp>
    </p:spTree>
    <p:extLst>
      <p:ext uri="{BB962C8B-B14F-4D97-AF65-F5344CB8AC3E}">
        <p14:creationId xmlns:p14="http://schemas.microsoft.com/office/powerpoint/2010/main" val="6971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{7D3E40F1-2B23-4E42-802B-9FC6FC1CAB26}tf10001070</Template>
  <TotalTime>1620</TotalTime>
  <Words>2488</Words>
  <Application>Microsoft Office PowerPoint</Application>
  <PresentationFormat>On-screen Show (4:3)</PresentationFormat>
  <Paragraphs>486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Franklin Gothic Book</vt:lpstr>
      <vt:lpstr>Franklin Gothic Medium Cond</vt:lpstr>
      <vt:lpstr>Wingdings</vt:lpstr>
      <vt:lpstr>Office Theme</vt:lpstr>
      <vt:lpstr>Selling seL4 to Commercial Sectors -- Opportunities and Challenges</vt:lpstr>
      <vt:lpstr>A Tale of Two Efforts</vt:lpstr>
      <vt:lpstr>PowerPoint Presentation</vt:lpstr>
      <vt:lpstr>PowerPoint Presentation</vt:lpstr>
      <vt:lpstr>Solving the Problem:                          Three Questions</vt:lpstr>
      <vt:lpstr>What is the problem?</vt:lpstr>
      <vt:lpstr>How We Approached Tech Transition to a Major BAS Vendor</vt:lpstr>
      <vt:lpstr>This is what we told them in summer 2017</vt:lpstr>
      <vt:lpstr>What a generic IoT Device looks like:</vt:lpstr>
      <vt:lpstr>The Cost-Security Tradeoffs</vt:lpstr>
      <vt:lpstr>How to Protect Ourselves from the Threats?</vt:lpstr>
      <vt:lpstr>Proposed Solution</vt:lpstr>
      <vt:lpstr>PowerPoint Presentation</vt:lpstr>
      <vt:lpstr>Moving Forward</vt:lpstr>
      <vt:lpstr>Future: Working with TPM</vt:lpstr>
      <vt:lpstr>What Happened Later that Summer</vt:lpstr>
      <vt:lpstr>What Lessons We Learned through that Experience</vt:lpstr>
      <vt:lpstr>Then Came Spring 2018</vt:lpstr>
      <vt:lpstr>Using seL4 as a Microvisor</vt:lpstr>
      <vt:lpstr>Current prototype: Secure Execution Environment</vt:lpstr>
      <vt:lpstr>Secure Boot </vt:lpstr>
      <vt:lpstr>Future: Execution Environment Isolation</vt:lpstr>
      <vt:lpstr>Comparison: TrustZone (ARM Security Extension) vs. ARM Virtualization extension</vt:lpstr>
      <vt:lpstr>Strengths and weaknesses of the approach (+)</vt:lpstr>
      <vt:lpstr>Strengths and weaknesses of the approach (-)</vt:lpstr>
      <vt:lpstr>Discussion</vt:lpstr>
      <vt:lpstr>PowerPoint Presentation</vt:lpstr>
      <vt:lpstr>What Happened Afterwards</vt:lpstr>
      <vt:lpstr>Project Team Change</vt:lpstr>
      <vt:lpstr>Azure Sphere Hardware Architecture</vt:lpstr>
      <vt:lpstr>Asked New Company Team to Provide a Comparison between Our seL4-based Solution and Azure Sphere</vt:lpstr>
      <vt:lpstr>What Lessons can We Learn?</vt:lpstr>
      <vt:lpstr>Some showstoppers</vt:lpstr>
      <vt:lpstr>How to make progress</vt:lpstr>
      <vt:lpstr>Value Options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seL4 to Commercial Sectors - Opportunities and Challenges</dc:title>
  <dc:creator>Ou, Xinming;Raj Rajagopalan</dc:creator>
  <cp:lastModifiedBy>David Ditzenberger</cp:lastModifiedBy>
  <cp:revision>90</cp:revision>
  <dcterms:created xsi:type="dcterms:W3CDTF">2019-09-23T13:10:20Z</dcterms:created>
  <dcterms:modified xsi:type="dcterms:W3CDTF">2019-10-23T15:22:33Z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