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5211D-2887-5141-97BD-423D7CCD3034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707E8-C7AE-5A43-BC15-8DE1E5585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2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B374-B0A8-E64C-9E07-8C408328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8823"/>
            <a:ext cx="10515600" cy="795528"/>
          </a:xfrm>
        </p:spPr>
        <p:txBody>
          <a:bodyPr lIns="0" rIns="0" anchor="t" anchorCtr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8B59-C5F6-9C4A-B583-99513F1E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381"/>
            <a:ext cx="10515600" cy="51064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162FB-413B-1548-B08C-64805DEB9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50134"/>
            <a:ext cx="105156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The Pilot's Manual: Ground School    © Aviation Supplies &amp; Academics,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0782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68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9520A-33B8-A648-B2D9-FFEE1C57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7A6E9-17E3-4543-95B2-A351CB201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352D2-39C4-6445-827F-78ACDAE6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9C073-AA8D-5F4A-A0E2-9B9FF2C70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Pilot's Manual: Ground School    © Aviation Supplies &amp; Academics,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5155-57BC-BC4E-A963-EE93793EE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C775-73A3-D445-9A5D-E59577CD1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5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E1C08D7-DC36-664E-9801-AD4ACC61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A3367-225F-D840-8784-712BC8C9E596}"/>
              </a:ext>
            </a:extLst>
          </p:cNvPr>
          <p:cNvSpPr txBox="1"/>
          <p:nvPr/>
        </p:nvSpPr>
        <p:spPr>
          <a:xfrm>
            <a:off x="832337" y="4747846"/>
            <a:ext cx="10503877" cy="15081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Weather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Chapter 18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Weather Reports and Forecasts</a:t>
            </a:r>
          </a:p>
        </p:txBody>
      </p:sp>
    </p:spTree>
    <p:extLst>
      <p:ext uri="{BB962C8B-B14F-4D97-AF65-F5344CB8AC3E}">
        <p14:creationId xmlns:p14="http://schemas.microsoft.com/office/powerpoint/2010/main" val="1333190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18-9. </a:t>
            </a:r>
            <a:r>
              <a:rPr lang="en-US" dirty="0"/>
              <a:t>A typical low-level significant weather prognostic chart.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14B3796-F2E6-B64C-8BBF-9B0322EC9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58233"/>
            <a:ext cx="10515600" cy="38477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32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18-10. </a:t>
            </a:r>
            <a:r>
              <a:rPr lang="en-US" dirty="0"/>
              <a:t>Surface prognostic chart precipitation types.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D73014-4723-9D49-AFC5-C69C8E26D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434" y="428625"/>
            <a:ext cx="9459132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2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18-11. </a:t>
            </a:r>
            <a:r>
              <a:rPr lang="en-US" dirty="0"/>
              <a:t>Surface prognostic chart symbols.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C4E16A-2904-7D4E-8183-42AF95E3F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461169"/>
            <a:ext cx="7848600" cy="50419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3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18-12. </a:t>
            </a:r>
            <a:r>
              <a:rPr lang="en-US" dirty="0"/>
              <a:t>Extract of high-level significant weather prognosis panel.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8509731-84DD-7C49-B9E0-266784B68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745" y="428625"/>
            <a:ext cx="7110509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12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18-13. </a:t>
            </a:r>
            <a:r>
              <a:rPr lang="en-US" dirty="0"/>
              <a:t>A sample FA for Hawaii.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C58F0B-68CB-734A-9C77-CC01D7712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010" y="428625"/>
            <a:ext cx="4887979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8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18-14. </a:t>
            </a:r>
            <a:r>
              <a:rPr lang="en-US" dirty="0"/>
              <a:t>Example of a convective outlook chart.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DD98915A-2869-0349-9255-1C06C435B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855" y="428625"/>
            <a:ext cx="7668290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24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18-15. </a:t>
            </a:r>
            <a:r>
              <a:rPr lang="en-US" dirty="0"/>
              <a:t>Example of G-AIRMET graphical advisory.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D5B8790F-9D91-E64D-9946-FB51078E1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758" y="518984"/>
            <a:ext cx="6680484" cy="45804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15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18-16. </a:t>
            </a:r>
            <a:r>
              <a:rPr lang="en-US" dirty="0"/>
              <a:t>Winds and temperatures aloft forecast.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text&#10;&#10;Description automatically generated">
            <a:extLst>
              <a:ext uri="{FF2B5EF4-FFF2-40B4-BE49-F238E27FC236}">
                <a16:creationId xmlns:a16="http://schemas.microsoft.com/office/drawing/2014/main" id="{06DED00F-B091-8D4A-B707-6BD75A3CA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34931"/>
            <a:ext cx="10515600" cy="389437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821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18-17. </a:t>
            </a:r>
            <a:r>
              <a:rPr lang="en-US" dirty="0"/>
              <a:t>Example of a severe weather outlook chart.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3C21172-FDAE-AF42-B6F7-C498E8AC2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887"/>
          <a:stretch/>
        </p:blipFill>
        <p:spPr>
          <a:xfrm>
            <a:off x="87029" y="1038241"/>
            <a:ext cx="6102657" cy="33608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  <p:pic>
        <p:nvPicPr>
          <p:cNvPr id="7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EA9E385-7A15-DD4D-B3F6-53F0F7428D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87" r="4058"/>
          <a:stretch/>
        </p:blipFill>
        <p:spPr>
          <a:xfrm>
            <a:off x="6249984" y="1038241"/>
            <a:ext cx="5854987" cy="33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95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18-18. </a:t>
            </a:r>
            <a:r>
              <a:rPr lang="en-US" dirty="0"/>
              <a:t>Example of a graphical forecast for aviation (GFA).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3E1FF26F-8C8B-4448-A3A6-2B5937955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473" y="428625"/>
            <a:ext cx="8167054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06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18-1. </a:t>
            </a:r>
            <a:r>
              <a:rPr lang="en-US" dirty="0"/>
              <a:t>1800wxbrief.com customizable pilot dashboard.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8A54A81-FA50-7948-9702-6D017E942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5737" y="428625"/>
            <a:ext cx="4920525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49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93A1-0D51-5F4E-9EC5-0B3AFAA4F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18-19. </a:t>
            </a:r>
            <a:r>
              <a:rPr lang="en-US" dirty="0"/>
              <a:t>Part of a 700 mb constant pressure analysis chart (pressure alt. 10,000 feet).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A2C1337B-78A4-E447-9D47-2FB0CF0AE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0273" y="428625"/>
            <a:ext cx="6811453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75FA6-57F9-404C-B9B8-EC81455EF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15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93A1-0D51-5F4E-9EC5-0B3AFAA4F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18-20. </a:t>
            </a:r>
            <a:r>
              <a:rPr lang="en-US" dirty="0"/>
              <a:t>Extract from a chart showing </a:t>
            </a:r>
            <a:r>
              <a:rPr lang="en-US" dirty="0" err="1"/>
              <a:t>isotachs</a:t>
            </a:r>
            <a:r>
              <a:rPr lang="en-US" dirty="0"/>
              <a:t> (tropopause wind prognostic chart).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545E280-AB07-6C4E-BAF3-A139BAC46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30421"/>
            <a:ext cx="10515600" cy="490339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75FA6-57F9-404C-B9B8-EC81455EF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43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17FA-A78F-5D44-847B-524B28A4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18-21. </a:t>
            </a:r>
            <a:r>
              <a:rPr lang="en-US" dirty="0"/>
              <a:t>PIREP.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61C96C-F706-6948-ABAC-6C4363A7C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26674"/>
            <a:ext cx="10515600" cy="91089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49D65-7CFB-1D41-997B-02E64660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60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17FA-A78F-5D44-847B-524B28A4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18-22. </a:t>
            </a:r>
            <a:r>
              <a:rPr lang="en-US" dirty="0"/>
              <a:t>METARs.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D29B7A-573F-8941-AD20-BE084B9BA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95123"/>
            <a:ext cx="10515600" cy="15739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49D65-7CFB-1D41-997B-02E64660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24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17FA-A78F-5D44-847B-524B28A4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18-23. </a:t>
            </a:r>
            <a:r>
              <a:rPr lang="en-US" dirty="0"/>
              <a:t>Questions 34 to 37.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47F530F3-2C6D-C84B-8EE2-E670FCDEA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18533"/>
            <a:ext cx="10515600" cy="29271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49D65-7CFB-1D41-997B-02E64660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9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18-2. </a:t>
            </a:r>
            <a:r>
              <a:rPr lang="en-US" dirty="0"/>
              <a:t>A station model.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D0DF9E59-40EA-0F4A-B575-A3234471C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350" y="759619"/>
            <a:ext cx="7861300" cy="4445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0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18-3. </a:t>
            </a:r>
            <a:r>
              <a:rPr lang="en-US" dirty="0"/>
              <a:t>A typical weather depiction chart.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09C961C8-9E5B-2A48-B660-3FABA46AD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983" y="428625"/>
            <a:ext cx="6860034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9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18-4.</a:t>
            </a:r>
            <a:r>
              <a:rPr lang="en-US" dirty="0"/>
              <a:t> Some symbols on surface analysis charts.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5BDC832F-7EF5-8441-872A-2E685DC8D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5596" y="515122"/>
            <a:ext cx="7380807" cy="449067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84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18-5.</a:t>
            </a:r>
            <a:r>
              <a:rPr lang="en-US" dirty="0"/>
              <a:t> Wind speed and direction.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D56906-A404-7542-B342-ACD5ABE6D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8800" y="442119"/>
            <a:ext cx="5994400" cy="5080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3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18-6. </a:t>
            </a:r>
            <a:r>
              <a:rPr lang="en-US" dirty="0"/>
              <a:t>Surface analysis—North American continent.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EE45B9F-1C45-9A41-BFB5-FC6F5C617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283" y="448578"/>
            <a:ext cx="6405434" cy="479980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9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18-7. </a:t>
            </a:r>
            <a:r>
              <a:rPr lang="en-US" dirty="0"/>
              <a:t>Extract from a typical surface analysis chart.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602B328F-9B44-4341-B96B-11B91722E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6762" y="495321"/>
            <a:ext cx="5858476" cy="43938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6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F3E6-2988-2C4F-AB22-A8BCBF6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18-8. </a:t>
            </a:r>
            <a:r>
              <a:rPr lang="en-US" dirty="0"/>
              <a:t>ASA’s METAR/TAF decoder table.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1F3BF496-AD1B-A647-A805-243A94EF6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955" y="428625"/>
            <a:ext cx="6296089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A307-9551-F547-B475-933C487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56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6013</TotalTime>
  <Words>668</Words>
  <Application>Microsoft Macintosh PowerPoint</Application>
  <PresentationFormat>Widescreen</PresentationFormat>
  <Paragraphs>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Arial Black</vt:lpstr>
      <vt:lpstr>Calibri</vt:lpstr>
      <vt:lpstr>Office Theme</vt:lpstr>
      <vt:lpstr>PowerPoint Presentation</vt:lpstr>
      <vt:lpstr>Figure 18-1. 1800wxbrief.com customizable pilot dashboard. </vt:lpstr>
      <vt:lpstr>Figure 18-2. A station model. </vt:lpstr>
      <vt:lpstr>Figure 18-3. A typical weather depiction chart. </vt:lpstr>
      <vt:lpstr>Figure 18-4. Some symbols on surface analysis charts. </vt:lpstr>
      <vt:lpstr>Figure 18-5. Wind speed and direction. </vt:lpstr>
      <vt:lpstr>Figure 18-6. Surface analysis—North American continent. </vt:lpstr>
      <vt:lpstr>Figure 18-7. Extract from a typical surface analysis chart. </vt:lpstr>
      <vt:lpstr>Figure 18-8. ASA’s METAR/TAF decoder table. </vt:lpstr>
      <vt:lpstr>Figure 18-9. A typical low-level significant weather prognostic chart. </vt:lpstr>
      <vt:lpstr>Figure 18-10. Surface prognostic chart precipitation types. </vt:lpstr>
      <vt:lpstr>Figure 18-11. Surface prognostic chart symbols. </vt:lpstr>
      <vt:lpstr>Figure 18-12. Extract of high-level significant weather prognosis panel. </vt:lpstr>
      <vt:lpstr>Figure 18-13. A sample FA for Hawaii. </vt:lpstr>
      <vt:lpstr>Figure 18-14. Example of a convective outlook chart. </vt:lpstr>
      <vt:lpstr>Figure 18-15. Example of G-AIRMET graphical advisory. </vt:lpstr>
      <vt:lpstr>Figure 18-16. Winds and temperatures aloft forecast. </vt:lpstr>
      <vt:lpstr>Figure 18-17. Example of a severe weather outlook chart. </vt:lpstr>
      <vt:lpstr>Figure 18-18. Example of a graphical forecast for aviation (GFA). </vt:lpstr>
      <vt:lpstr>Figure 18-19. Part of a 700 mb constant pressure analysis chart (pressure alt. 10,000 feet). </vt:lpstr>
      <vt:lpstr>Figure 18-20. Extract from a chart showing isotachs (tropopause wind prognostic chart). </vt:lpstr>
      <vt:lpstr>Figure 18-21. PIREP.</vt:lpstr>
      <vt:lpstr>Figure 18-22. METARs.</vt:lpstr>
      <vt:lpstr>Figure 18-23. Questions 34 to 37.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Hager</dc:creator>
  <cp:lastModifiedBy>Sarah Hager</cp:lastModifiedBy>
  <cp:revision>54</cp:revision>
  <dcterms:created xsi:type="dcterms:W3CDTF">2020-08-20T15:50:39Z</dcterms:created>
  <dcterms:modified xsi:type="dcterms:W3CDTF">2020-10-13T15:33:43Z</dcterms:modified>
</cp:coreProperties>
</file>