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5211D-2887-5141-97BD-423D7CCD3034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07E8-C7AE-5A43-BC15-8DE1E5585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374-B0A8-E64C-9E07-8C408328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8823"/>
            <a:ext cx="10515600" cy="795528"/>
          </a:xfrm>
        </p:spPr>
        <p:txBody>
          <a:bodyPr lIns="0" rIns="0" anchor="t" anchorCtr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8B59-C5F6-9C4A-B583-99513F1E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81"/>
            <a:ext cx="10515600" cy="51064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162FB-413B-1548-B08C-64805DEB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50134"/>
            <a:ext cx="105156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The Pilot's Manual: Ground School    © Aviation Supplies &amp; Academics,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782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8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9520A-33B8-A648-B2D9-FFEE1C57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7A6E9-17E3-4543-95B2-A351CB201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52D2-39C4-6445-827F-78ACDAE6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C073-AA8D-5F4A-A0E2-9B9FF2C70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Pilot's Manual: Ground School    © Aviation Supplies &amp; Academics,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5155-57BC-BC4E-A963-EE93793EE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C775-73A3-D445-9A5D-E59577CD1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5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E1C08D7-DC36-664E-9801-AD4ACC61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A3367-225F-D840-8784-712BC8C9E596}"/>
              </a:ext>
            </a:extLst>
          </p:cNvPr>
          <p:cNvSpPr txBox="1"/>
          <p:nvPr/>
        </p:nvSpPr>
        <p:spPr>
          <a:xfrm>
            <a:off x="832337" y="4747846"/>
            <a:ext cx="10503877" cy="15081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Airplane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Chapter 7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Flight Instruments</a:t>
            </a:r>
          </a:p>
        </p:txBody>
      </p:sp>
    </p:spTree>
    <p:extLst>
      <p:ext uri="{BB962C8B-B14F-4D97-AF65-F5344CB8AC3E}">
        <p14:creationId xmlns:p14="http://schemas.microsoft.com/office/powerpoint/2010/main" val="133319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7-9. </a:t>
            </a:r>
            <a:r>
              <a:rPr lang="en-US" dirty="0"/>
              <a:t>ASI coding.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ck on the front&#10;&#10;Description automatically generated">
            <a:extLst>
              <a:ext uri="{FF2B5EF4-FFF2-40B4-BE49-F238E27FC236}">
                <a16:creationId xmlns:a16="http://schemas.microsoft.com/office/drawing/2014/main" id="{14671FCA-C3A1-D046-B2D6-80CA4E635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700" y="632619"/>
            <a:ext cx="4800600" cy="4699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6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7-10. </a:t>
            </a:r>
            <a:r>
              <a:rPr lang="en-US" dirty="0"/>
              <a:t>The airspeed indicator.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EBEFB815-B9AE-8143-AE62-F65AD0A93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081" y="428625"/>
            <a:ext cx="7161838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3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7-11. </a:t>
            </a:r>
            <a:r>
              <a:rPr lang="en-US" dirty="0"/>
              <a:t>With IAS constant, TAS increases with increase in altitude.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D8A8D1-68E3-344F-8F7E-8877B72E7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307" y="428625"/>
            <a:ext cx="685938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0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7-12. </a:t>
            </a:r>
            <a:r>
              <a:rPr lang="en-US" dirty="0"/>
              <a:t>Altimeter.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ck on the front&#10;&#10;Description automatically generated">
            <a:extLst>
              <a:ext uri="{FF2B5EF4-FFF2-40B4-BE49-F238E27FC236}">
                <a16:creationId xmlns:a16="http://schemas.microsoft.com/office/drawing/2014/main" id="{EC8AFADF-5464-D047-9C32-445D03E42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4291" y="1083641"/>
            <a:ext cx="4003418" cy="38141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2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7-13. </a:t>
            </a:r>
            <a:r>
              <a:rPr lang="en-US" dirty="0"/>
              <a:t>The altimeter is a pressure-sensitive instrument.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CD8ECBDE-44D3-D14D-8323-F3063F2DD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777" y="428625"/>
            <a:ext cx="991444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64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7-14. </a:t>
            </a:r>
            <a:r>
              <a:rPr lang="en-US" dirty="0"/>
              <a:t>The altimeter measures height above the pressure level set in the pressure window.</a:t>
            </a:r>
          </a:p>
        </p:txBody>
      </p:sp>
      <p:pic>
        <p:nvPicPr>
          <p:cNvPr id="6" name="Content Placeholder 5" descr="A picture containing game&#10;&#10;Description automatically generated">
            <a:extLst>
              <a:ext uri="{FF2B5EF4-FFF2-40B4-BE49-F238E27FC236}">
                <a16:creationId xmlns:a16="http://schemas.microsoft.com/office/drawing/2014/main" id="{2FD672B2-1338-4643-81EA-CB961554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142" y="428625"/>
            <a:ext cx="3901716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1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7-15. </a:t>
            </a:r>
            <a:r>
              <a:rPr lang="en-US" dirty="0"/>
              <a:t>Altimeter presentation.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ck hanging on the wall&#10;&#10;Description automatically generated">
            <a:extLst>
              <a:ext uri="{FF2B5EF4-FFF2-40B4-BE49-F238E27FC236}">
                <a16:creationId xmlns:a16="http://schemas.microsoft.com/office/drawing/2014/main" id="{40A94167-B24E-9C45-A8DD-BDA529DCF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9424"/>
            <a:ext cx="10515600" cy="262539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88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7-16. </a:t>
            </a:r>
            <a:r>
              <a:rPr lang="en-US" dirty="0"/>
              <a:t>On the ground, the altimeter should read airport elevation.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F0F1D2-C9FD-684F-9865-025F133D4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9549" y="438564"/>
            <a:ext cx="5492902" cy="46270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13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7-17. </a:t>
            </a:r>
            <a:r>
              <a:rPr lang="en-US" dirty="0"/>
              <a:t>Always update your altimeter setting.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A348F66F-5FE6-3044-957E-5F54E9E71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3927"/>
            <a:ext cx="10515600" cy="433638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23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7-18. </a:t>
            </a:r>
            <a:r>
              <a:rPr lang="en-US" dirty="0"/>
              <a:t>A blocked static vent—altimeter indication constant regardless of airplane altitude.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756E0700-812D-B044-AE61-9B6445895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113" y="882879"/>
            <a:ext cx="9289774" cy="41129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2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796A-81A9-7346-B43B-43B77791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7038"/>
            <a:ext cx="10515600" cy="693437"/>
          </a:xfrm>
        </p:spPr>
        <p:txBody>
          <a:bodyPr/>
          <a:lstStyle/>
          <a:p>
            <a:r>
              <a:rPr lang="en-US" b="1" dirty="0"/>
              <a:t>Figure 7-1. </a:t>
            </a:r>
            <a:r>
              <a:rPr lang="en-US" dirty="0"/>
              <a:t>The flight instruments.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F0DCD-E22F-D54E-B92A-A9252A35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50134"/>
            <a:ext cx="10515600" cy="365125"/>
          </a:xfrm>
        </p:spPr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27" name="Content Placeholder 26" descr="A clock hanging on the wall&#10;&#10;Description automatically generated">
            <a:extLst>
              <a:ext uri="{FF2B5EF4-FFF2-40B4-BE49-F238E27FC236}">
                <a16:creationId xmlns:a16="http://schemas.microsoft.com/office/drawing/2014/main" id="{4F65D887-1115-1744-85E4-39124410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325" y="428625"/>
            <a:ext cx="5239350" cy="5106988"/>
          </a:xfrm>
        </p:spPr>
      </p:pic>
    </p:spTree>
    <p:extLst>
      <p:ext uri="{BB962C8B-B14F-4D97-AF65-F5344CB8AC3E}">
        <p14:creationId xmlns:p14="http://schemas.microsoft.com/office/powerpoint/2010/main" val="465630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7-19. </a:t>
            </a:r>
            <a:r>
              <a:rPr lang="en-US" dirty="0"/>
              <a:t>Temperature error often causes indicated altitude to differ from true altitude.</a:t>
            </a:r>
          </a:p>
        </p:txBody>
      </p:sp>
      <p:pic>
        <p:nvPicPr>
          <p:cNvPr id="6" name="Content Placeholder 5" descr="A picture containing book, computer, desk, sitting&#10;&#10;Description automatically generated">
            <a:extLst>
              <a:ext uri="{FF2B5EF4-FFF2-40B4-BE49-F238E27FC236}">
                <a16:creationId xmlns:a16="http://schemas.microsoft.com/office/drawing/2014/main" id="{6AF0D0F9-CC44-D543-946E-03C7DF9C2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33979"/>
            <a:ext cx="10515600" cy="44962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14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7-20.</a:t>
            </a:r>
            <a:r>
              <a:rPr lang="en-US" dirty="0"/>
              <a:t> VSI.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5038078E-5C38-3544-988D-2567E8857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459" y="1092736"/>
            <a:ext cx="4141082" cy="36893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67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7-21. </a:t>
            </a:r>
            <a:r>
              <a:rPr lang="en-US" dirty="0"/>
              <a:t>The vertical speed indicator.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E8D37CFD-928F-9747-9164-4A6C3715F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922" y="1551536"/>
            <a:ext cx="2673627" cy="266694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5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29C58FCE-EEA2-B24A-AFBD-FDA88CBBC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87"/>
          <a:stretch/>
        </p:blipFill>
        <p:spPr>
          <a:xfrm>
            <a:off x="5237946" y="793750"/>
            <a:ext cx="5708350" cy="41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3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7-22.</a:t>
            </a:r>
            <a:r>
              <a:rPr lang="en-US" dirty="0"/>
              <a:t> Gyroscopes are rotating masses.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sitting, table, light&#10;&#10;Description automatically generated">
            <a:extLst>
              <a:ext uri="{FF2B5EF4-FFF2-40B4-BE49-F238E27FC236}">
                <a16:creationId xmlns:a16="http://schemas.microsoft.com/office/drawing/2014/main" id="{29E16C1D-2E5A-8749-82FE-40930C8EB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643" y="428625"/>
            <a:ext cx="3824713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8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7-23.</a:t>
            </a:r>
            <a:r>
              <a:rPr lang="en-US" dirty="0"/>
              <a:t> Gyroscopic precession.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81343387-C9A4-EE42-80B4-3908C8C89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4174" y="1313952"/>
            <a:ext cx="4803652" cy="34959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12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7-24.</a:t>
            </a:r>
            <a:r>
              <a:rPr lang="en-US" dirty="0"/>
              <a:t> Suction (vacuum) gauge.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25160F5C-8F59-144F-BDF6-4431AA5F2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50" y="1254919"/>
            <a:ext cx="3492500" cy="3454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7-25. </a:t>
            </a:r>
            <a:r>
              <a:rPr lang="en-US" dirty="0"/>
              <a:t>Turn coordinator.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indoor, sitting, photo, clock&#10;&#10;Description automatically generated">
            <a:extLst>
              <a:ext uri="{FF2B5EF4-FFF2-40B4-BE49-F238E27FC236}">
                <a16:creationId xmlns:a16="http://schemas.microsoft.com/office/drawing/2014/main" id="{B6FA2573-B0D0-F247-87DE-9967A783A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50" y="1280319"/>
            <a:ext cx="3492500" cy="34036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92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7-26. </a:t>
            </a:r>
            <a:r>
              <a:rPr lang="en-US" dirty="0"/>
              <a:t>The modern turn coordinator (left), and the older turn indicator, </a:t>
            </a:r>
            <a:br>
              <a:rPr lang="en-US" dirty="0"/>
            </a:br>
            <a:r>
              <a:rPr lang="en-US" dirty="0"/>
              <a:t>each indicating standard-rate turns to the left.</a:t>
            </a:r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6EFB7940-B973-D948-9BD9-A37E72BDF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818" y="847661"/>
            <a:ext cx="9162364" cy="423829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2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7-27. </a:t>
            </a:r>
            <a:r>
              <a:rPr lang="en-US" dirty="0"/>
              <a:t>Workings of the turn indicator.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DE28CE6A-D9F6-854E-AC43-630C8FD0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526" y="428625"/>
            <a:ext cx="7518948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99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7-28.</a:t>
            </a:r>
            <a:r>
              <a:rPr lang="en-US" dirty="0"/>
              <a:t> Attitude indicator.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round clock on top&#10;&#10;Description automatically generated">
            <a:extLst>
              <a:ext uri="{FF2B5EF4-FFF2-40B4-BE49-F238E27FC236}">
                <a16:creationId xmlns:a16="http://schemas.microsoft.com/office/drawing/2014/main" id="{6236BF31-B459-E448-A4F6-73C4E9886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580" y="896230"/>
            <a:ext cx="4048839" cy="403411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7-2. </a:t>
            </a:r>
            <a:r>
              <a:rPr lang="en-US" dirty="0"/>
              <a:t>Static pressure.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meter&#10;&#10;Description automatically generated">
            <a:extLst>
              <a:ext uri="{FF2B5EF4-FFF2-40B4-BE49-F238E27FC236}">
                <a16:creationId xmlns:a16="http://schemas.microsoft.com/office/drawing/2014/main" id="{76B79FB5-04DA-E54A-BCC2-8D1FCC57E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79782"/>
            <a:ext cx="10515600" cy="420467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71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7-29. </a:t>
            </a:r>
            <a:r>
              <a:rPr lang="en-US" dirty="0"/>
              <a:t>The attitude indicator displays pitch attitude and bank angle.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sitting, table, player&#10;&#10;Description automatically generated">
            <a:extLst>
              <a:ext uri="{FF2B5EF4-FFF2-40B4-BE49-F238E27FC236}">
                <a16:creationId xmlns:a16="http://schemas.microsoft.com/office/drawing/2014/main" id="{69F6EA71-448B-554E-94BF-88DCD50CA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50936"/>
            <a:ext cx="10515600" cy="48623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11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7-30. </a:t>
            </a:r>
            <a:r>
              <a:rPr lang="en-US" dirty="0"/>
              <a:t>Pitch attitude displayed on the AI does not reflect climb/descent performance.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9251E9B0-788F-4542-A106-92CDB7305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709" y="552193"/>
            <a:ext cx="6780582" cy="44472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74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7-31. </a:t>
            </a:r>
            <a:r>
              <a:rPr lang="en-US" dirty="0"/>
              <a:t>The heading indicator.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ck hanging on the wall&#10;&#10;Description automatically generated">
            <a:extLst>
              <a:ext uri="{FF2B5EF4-FFF2-40B4-BE49-F238E27FC236}">
                <a16:creationId xmlns:a16="http://schemas.microsoft.com/office/drawing/2014/main" id="{7905346F-A519-6649-9EF5-B407C71B8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871" y="672606"/>
            <a:ext cx="4344258" cy="43442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8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7-32</a:t>
            </a:r>
            <a:r>
              <a:rPr lang="en-US" dirty="0"/>
              <a:t>.</a:t>
            </a:r>
            <a:r>
              <a:rPr lang="en-US" b="1" dirty="0"/>
              <a:t> </a:t>
            </a:r>
            <a:r>
              <a:rPr lang="en-US" dirty="0"/>
              <a:t>The coordination ball.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A5B7EEEA-3836-4146-B7EF-5F01E145A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300" y="981869"/>
            <a:ext cx="4851400" cy="4000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46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7-33. </a:t>
            </a:r>
            <a:r>
              <a:rPr lang="en-US" dirty="0"/>
              <a:t>The coordination ball.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sitting, meter, photo, monitor&#10;&#10;Description automatically generated">
            <a:extLst>
              <a:ext uri="{FF2B5EF4-FFF2-40B4-BE49-F238E27FC236}">
                <a16:creationId xmlns:a16="http://schemas.microsoft.com/office/drawing/2014/main" id="{31041ECC-4A73-F54D-B500-34F12F7A8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063" y="1108354"/>
            <a:ext cx="3907874" cy="37231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94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7-34. </a:t>
            </a:r>
            <a:r>
              <a:rPr lang="en-US" dirty="0"/>
              <a:t>Slipping turn; more right rudder required (left). </a:t>
            </a:r>
            <a:br>
              <a:rPr lang="en-US" dirty="0"/>
            </a:br>
            <a:r>
              <a:rPr lang="en-US" dirty="0"/>
              <a:t>A comfortable and coordinated turn (center). A skidding turn (right).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bunch of different cell phones&#10;&#10;Description automatically generated">
            <a:extLst>
              <a:ext uri="{FF2B5EF4-FFF2-40B4-BE49-F238E27FC236}">
                <a16:creationId xmlns:a16="http://schemas.microsoft.com/office/drawing/2014/main" id="{13B4B3FD-A829-7245-8B66-F520BF988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22" y="428625"/>
            <a:ext cx="6573156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27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7-35. </a:t>
            </a:r>
            <a:r>
              <a:rPr lang="en-US" dirty="0"/>
              <a:t>Critical angle of attack, stall, and angle of attack indicators.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8BCA432-256E-8D4E-8702-A091D26FD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786" y="428625"/>
            <a:ext cx="4938428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23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7-36. </a:t>
            </a:r>
            <a:r>
              <a:rPr lang="en-US" dirty="0"/>
              <a:t>Magnetic compass.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car&#10;&#10;Description automatically generated">
            <a:extLst>
              <a:ext uri="{FF2B5EF4-FFF2-40B4-BE49-F238E27FC236}">
                <a16:creationId xmlns:a16="http://schemas.microsoft.com/office/drawing/2014/main" id="{FC898E81-CD09-6B45-B605-47CAAA1B8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1676" y="889686"/>
            <a:ext cx="4028647" cy="39114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23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7-37.</a:t>
            </a:r>
            <a:r>
              <a:rPr lang="en-US" dirty="0"/>
              <a:t> The earth has a magnetic field.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189BB20F-B99E-814C-BB20-802004C70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862" y="428625"/>
            <a:ext cx="414827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39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7-38. </a:t>
            </a:r>
            <a:r>
              <a:rPr lang="en-US" dirty="0"/>
              <a:t>Direction.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sitting, holding&#10;&#10;Description automatically generated">
            <a:extLst>
              <a:ext uri="{FF2B5EF4-FFF2-40B4-BE49-F238E27FC236}">
                <a16:creationId xmlns:a16="http://schemas.microsoft.com/office/drawing/2014/main" id="{3DC2FE30-CCCE-154C-BA82-6041D37B4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543" y="428625"/>
            <a:ext cx="6462913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7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7-3. </a:t>
            </a:r>
            <a:r>
              <a:rPr lang="en-US" dirty="0"/>
              <a:t>Dynamic pressure depends on air density.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5D5F5EE-EC0F-164E-8CFE-EC4848BF5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474" y="428625"/>
            <a:ext cx="4889051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63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7-39. </a:t>
            </a:r>
            <a:r>
              <a:rPr lang="en-US" dirty="0"/>
              <a:t>A simple bar magnet.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213729D0-1005-1942-A144-D961357BA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782" y="428625"/>
            <a:ext cx="651043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42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7-40. </a:t>
            </a:r>
            <a:r>
              <a:rPr lang="en-US" dirty="0"/>
              <a:t>Variation is the angle between true and magnetic; isogonic lines join places of equal magnetic variation.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B4439C8E-C221-C744-8D55-4E61A1DF9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380" y="428625"/>
            <a:ext cx="8539240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60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7-41.</a:t>
            </a:r>
            <a:r>
              <a:rPr lang="en-US" dirty="0"/>
              <a:t> Deviation card.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679E5C-8D59-F846-B246-CFB244D82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36" y="428625"/>
            <a:ext cx="5753127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38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2CA-8DEF-C945-AF3A-ED28110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7-42. </a:t>
            </a:r>
            <a:r>
              <a:rPr lang="en-US" dirty="0"/>
              <a:t>Keep foreign objects away from the magnetic compass.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129F876C-A8EE-8746-817F-3FE6CBF18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363" y="428625"/>
            <a:ext cx="10331274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06B9-CE08-744C-BB70-31E77C03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753-84E3-7D44-926C-466DFDB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7-43. </a:t>
            </a:r>
            <a:r>
              <a:rPr lang="en-US" dirty="0"/>
              <a:t>The magnetic compass.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9606DD54-113F-F848-91A0-0A4AC6718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136" y="428625"/>
            <a:ext cx="9879728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6DED-6D02-A34E-B56D-8EECE40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5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753-84E3-7D44-926C-466DFDB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7-44. </a:t>
            </a:r>
            <a:r>
              <a:rPr lang="en-US" dirty="0"/>
              <a:t>Always cross-check compass direction.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DB17718F-6C2E-C24A-90D2-7BFB6F606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47623"/>
            <a:ext cx="10515600" cy="42689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6DED-6D02-A34E-B56D-8EECE40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18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753-84E3-7D44-926C-466DFDB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7-45. </a:t>
            </a:r>
            <a:r>
              <a:rPr lang="en-US" dirty="0"/>
              <a:t>Magnetic dip is strongest nearest the poles.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5BB1840C-E281-7B44-991B-3231CC3AA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499" y="428625"/>
            <a:ext cx="7251002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6DED-6D02-A34E-B56D-8EECE40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02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753-84E3-7D44-926C-466DFDB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7-46. </a:t>
            </a:r>
            <a:r>
              <a:rPr lang="en-US" dirty="0"/>
              <a:t>Dip is caused by the vertical component of the earth’s magnetic field.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meter, clock, computer&#10;&#10;Description automatically generated">
            <a:extLst>
              <a:ext uri="{FF2B5EF4-FFF2-40B4-BE49-F238E27FC236}">
                <a16:creationId xmlns:a16="http://schemas.microsoft.com/office/drawing/2014/main" id="{AC6DFD5E-C825-3C4D-9FEB-F18B69080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1006"/>
            <a:ext cx="10515600" cy="330222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6DED-6D02-A34E-B56D-8EECE40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47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A753-84E3-7D44-926C-466DFDB3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7-47. </a:t>
            </a:r>
            <a:r>
              <a:rPr lang="en-US" dirty="0"/>
              <a:t>Magnet suspension.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06B5AA90-8BFA-AE4D-9C3A-136542F7D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980" y="790854"/>
            <a:ext cx="6842039" cy="38243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6DED-6D02-A34E-B56D-8EECE40B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03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AB53-EB17-8240-9582-52D03A1B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7-48. </a:t>
            </a:r>
            <a:r>
              <a:rPr lang="en-US" dirty="0"/>
              <a:t>Airspeed indicator.</a:t>
            </a:r>
          </a:p>
        </p:txBody>
      </p:sp>
      <p:pic>
        <p:nvPicPr>
          <p:cNvPr id="6" name="Content Placeholder 5" descr="A close up of a clock&#10;&#10;Description automatically generated">
            <a:extLst>
              <a:ext uri="{FF2B5EF4-FFF2-40B4-BE49-F238E27FC236}">
                <a16:creationId xmlns:a16="http://schemas.microsoft.com/office/drawing/2014/main" id="{5ED25D22-B4CE-6C4A-A239-55B9EF0F9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514" y="428625"/>
            <a:ext cx="5122972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79CDE-A5FC-B34F-8F98-62966E90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1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7-4. </a:t>
            </a:r>
            <a:r>
              <a:rPr lang="en-US" dirty="0"/>
              <a:t>Static vent.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1A657535-A901-ED45-B3F8-9923FB213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50" y="1070769"/>
            <a:ext cx="3492500" cy="38227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38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DB89-3096-CA46-BC14-A2256CF9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7-49. </a:t>
            </a:r>
            <a:r>
              <a:rPr lang="en-US" dirty="0"/>
              <a:t>Altimeter presentation.</a:t>
            </a:r>
          </a:p>
        </p:txBody>
      </p:sp>
      <p:pic>
        <p:nvPicPr>
          <p:cNvPr id="6" name="Content Placeholder 5" descr="A clock hanging from the side of a road&#10;&#10;Description automatically generated">
            <a:extLst>
              <a:ext uri="{FF2B5EF4-FFF2-40B4-BE49-F238E27FC236}">
                <a16:creationId xmlns:a16="http://schemas.microsoft.com/office/drawing/2014/main" id="{A82227A1-CFCA-3447-8657-5B593FBD4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18621"/>
            <a:ext cx="10515600" cy="372699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45EE7-2646-234E-9D82-553AFC0A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8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7-5. </a:t>
            </a:r>
            <a:r>
              <a:rPr lang="en-US" dirty="0"/>
              <a:t>Pitot head.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plane, air, flying, airplane&#10;&#10;Description automatically generated">
            <a:extLst>
              <a:ext uri="{FF2B5EF4-FFF2-40B4-BE49-F238E27FC236}">
                <a16:creationId xmlns:a16="http://schemas.microsoft.com/office/drawing/2014/main" id="{C82B15B2-E026-9C4D-9090-8D605CA25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080" y="899661"/>
            <a:ext cx="4225839" cy="390313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7-6. </a:t>
            </a:r>
            <a:r>
              <a:rPr lang="en-US" dirty="0"/>
              <a:t>Typical pitot-static installation.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FE09D087-7BE9-BA47-A78B-A0BA50FC3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455" y="428625"/>
            <a:ext cx="8211090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5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7-7. </a:t>
            </a:r>
            <a:r>
              <a:rPr lang="en-US" dirty="0"/>
              <a:t>The pitot-static system.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0850B0C5-92BB-FD4A-BF4D-6514D2A59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01439"/>
            <a:ext cx="10515600" cy="43613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96F7-75C8-A64D-A4CF-FCD31C23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7-8. </a:t>
            </a:r>
            <a:r>
              <a:rPr lang="en-US" dirty="0"/>
              <a:t>The airspeed indicator measures dynamic pressure.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device with a screen&#10;&#10;Description automatically generated">
            <a:extLst>
              <a:ext uri="{FF2B5EF4-FFF2-40B4-BE49-F238E27FC236}">
                <a16:creationId xmlns:a16="http://schemas.microsoft.com/office/drawing/2014/main" id="{BEF1F890-841A-BA42-AE54-0DD7143C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980462"/>
            <a:ext cx="8991600" cy="40543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F562-76F6-3546-A0A5-45189969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4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</TotalTime>
  <Words>1414</Words>
  <Application>Microsoft Macintosh PowerPoint</Application>
  <PresentationFormat>Widescreen</PresentationFormat>
  <Paragraphs>101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Arial Black</vt:lpstr>
      <vt:lpstr>Calibri</vt:lpstr>
      <vt:lpstr>Office Theme</vt:lpstr>
      <vt:lpstr>PowerPoint Presentation</vt:lpstr>
      <vt:lpstr>Figure 7-1. The flight instruments. </vt:lpstr>
      <vt:lpstr>Figure 7-2. Static pressure. </vt:lpstr>
      <vt:lpstr>Figure 7-3. Dynamic pressure depends on air density. </vt:lpstr>
      <vt:lpstr>Figure 7-4. Static vent. </vt:lpstr>
      <vt:lpstr>Figure 7-5. Pitot head. </vt:lpstr>
      <vt:lpstr>Figure 7-6. Typical pitot-static installation. </vt:lpstr>
      <vt:lpstr>Figure 7-7. The pitot-static system. </vt:lpstr>
      <vt:lpstr>Figure 7-8. The airspeed indicator measures dynamic pressure. </vt:lpstr>
      <vt:lpstr>Figure 7-9. ASI coding. </vt:lpstr>
      <vt:lpstr>Figure 7-10. The airspeed indicator. </vt:lpstr>
      <vt:lpstr>Figure 7-11. With IAS constant, TAS increases with increase in altitude. </vt:lpstr>
      <vt:lpstr>Figure 7-12. Altimeter. </vt:lpstr>
      <vt:lpstr>Figure 7-13. The altimeter is a pressure-sensitive instrument. </vt:lpstr>
      <vt:lpstr>Figure 7-14. The altimeter measures height above the pressure level set in the pressure window.</vt:lpstr>
      <vt:lpstr>Figure 7-15. Altimeter presentation. </vt:lpstr>
      <vt:lpstr>Figure 7-16. On the ground, the altimeter should read airport elevation. </vt:lpstr>
      <vt:lpstr>Figure 7-17. Always update your altimeter setting. </vt:lpstr>
      <vt:lpstr>Figure 7-18. A blocked static vent—altimeter indication constant regardless of airplane altitude. </vt:lpstr>
      <vt:lpstr>Figure 7-19. Temperature error often causes indicated altitude to differ from true altitude.</vt:lpstr>
      <vt:lpstr>Figure 7-20. VSI. </vt:lpstr>
      <vt:lpstr>Figure 7-21. The vertical speed indicator. </vt:lpstr>
      <vt:lpstr>Figure 7-22. Gyroscopes are rotating masses. </vt:lpstr>
      <vt:lpstr>Figure 7-23. Gyroscopic precession. </vt:lpstr>
      <vt:lpstr>Figure 7-24. Suction (vacuum) gauge. </vt:lpstr>
      <vt:lpstr>Figure 7-25. Turn coordinator. </vt:lpstr>
      <vt:lpstr>Figure 7-26. The modern turn coordinator (left), and the older turn indicator,  each indicating standard-rate turns to the left.</vt:lpstr>
      <vt:lpstr>Figure 7-27. Workings of the turn indicator. </vt:lpstr>
      <vt:lpstr>Figure 7-28. Attitude indicator. </vt:lpstr>
      <vt:lpstr>Figure 7-29. The attitude indicator displays pitch attitude and bank angle. </vt:lpstr>
      <vt:lpstr>Figure 7-30. Pitch attitude displayed on the AI does not reflect climb/descent performance. </vt:lpstr>
      <vt:lpstr>Figure 7-31. The heading indicator. </vt:lpstr>
      <vt:lpstr>Figure 7-32. The coordination ball. </vt:lpstr>
      <vt:lpstr>Figure 7-33. The coordination ball. </vt:lpstr>
      <vt:lpstr>Figure 7-34. Slipping turn; more right rudder required (left).  A comfortable and coordinated turn (center). A skidding turn (right). </vt:lpstr>
      <vt:lpstr>Figure 7-35. Critical angle of attack, stall, and angle of attack indicators. </vt:lpstr>
      <vt:lpstr>Figure 7-36. Magnetic compass. </vt:lpstr>
      <vt:lpstr>Figure 7-37. The earth has a magnetic field. </vt:lpstr>
      <vt:lpstr>Figure 7-38. Direction. </vt:lpstr>
      <vt:lpstr>Figure 7-39. A simple bar magnet. </vt:lpstr>
      <vt:lpstr>Figure 7-40. Variation is the angle between true and magnetic; isogonic lines join places of equal magnetic variation.</vt:lpstr>
      <vt:lpstr>Figure 7-41. Deviation card. </vt:lpstr>
      <vt:lpstr>Figure 7-42. Keep foreign objects away from the magnetic compass. </vt:lpstr>
      <vt:lpstr>Figure 7-43. The magnetic compass. </vt:lpstr>
      <vt:lpstr>Figure 7-44. Always cross-check compass direction. </vt:lpstr>
      <vt:lpstr>Figure 7-45. Magnetic dip is strongest nearest the poles. </vt:lpstr>
      <vt:lpstr>Figure 7-46. Dip is caused by the vertical component of the earth’s magnetic field. </vt:lpstr>
      <vt:lpstr>Figure 7-47. Magnet suspension. </vt:lpstr>
      <vt:lpstr>Figure 7-48. Airspeed indicator.</vt:lpstr>
      <vt:lpstr>Figure 7-49. Altimeter presentation.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Hager</dc:creator>
  <cp:lastModifiedBy>Sarah Hager</cp:lastModifiedBy>
  <cp:revision>37</cp:revision>
  <dcterms:created xsi:type="dcterms:W3CDTF">2020-08-20T15:50:39Z</dcterms:created>
  <dcterms:modified xsi:type="dcterms:W3CDTF">2020-10-13T15:49:42Z</dcterms:modified>
</cp:coreProperties>
</file>