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handoutMasterIdLst>
    <p:handoutMasterId r:id="rId35"/>
  </p:handoutMasterIdLst>
  <p:sldIdLst>
    <p:sldId id="473" r:id="rId2"/>
    <p:sldId id="475" r:id="rId3"/>
    <p:sldId id="372" r:id="rId4"/>
    <p:sldId id="378" r:id="rId5"/>
    <p:sldId id="379" r:id="rId6"/>
    <p:sldId id="381" r:id="rId7"/>
    <p:sldId id="382" r:id="rId8"/>
    <p:sldId id="452" r:id="rId9"/>
    <p:sldId id="453" r:id="rId10"/>
    <p:sldId id="454" r:id="rId11"/>
    <p:sldId id="476"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67" r:id="rId25"/>
    <p:sldId id="468" r:id="rId26"/>
    <p:sldId id="469" r:id="rId27"/>
    <p:sldId id="470" r:id="rId28"/>
    <p:sldId id="477" r:id="rId29"/>
    <p:sldId id="478" r:id="rId30"/>
    <p:sldId id="480" r:id="rId31"/>
    <p:sldId id="479" r:id="rId32"/>
    <p:sldId id="471"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eaLnBrk="1" hangingPunct="1">
              <a:defRPr sz="1200">
                <a:latin typeface="Arial" charset="0"/>
              </a:defRPr>
            </a:lvl1pPr>
          </a:lstStyle>
          <a:p>
            <a:pPr>
              <a:defRPr/>
            </a:pPr>
            <a:fld id="{A68BB1FC-1446-471B-85D6-EBA0A62B232A}" type="slidenum">
              <a:rPr lang="en-US"/>
              <a:pPr>
                <a:defRPr/>
              </a:pPr>
              <a:t>‹#›</a:t>
            </a:fld>
            <a:endParaRPr lang="en-US"/>
          </a:p>
        </p:txBody>
      </p:sp>
    </p:spTree>
    <p:extLst>
      <p:ext uri="{BB962C8B-B14F-4D97-AF65-F5344CB8AC3E}">
        <p14:creationId xmlns:p14="http://schemas.microsoft.com/office/powerpoint/2010/main" val="21089785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eaLnBrk="1" hangingPunct="1">
              <a:defRPr sz="1200">
                <a:latin typeface="Arial" charset="0"/>
              </a:defRPr>
            </a:lvl1pPr>
          </a:lstStyle>
          <a:p>
            <a:pPr>
              <a:defRPr/>
            </a:pPr>
            <a:fld id="{2E44A4BA-8598-4AAE-9240-43C8CA8D3D06}" type="slidenum">
              <a:rPr lang="en-US"/>
              <a:pPr>
                <a:defRPr/>
              </a:pPr>
              <a:t>‹#›</a:t>
            </a:fld>
            <a:endParaRPr lang="en-US"/>
          </a:p>
        </p:txBody>
      </p:sp>
    </p:spTree>
    <p:extLst>
      <p:ext uri="{BB962C8B-B14F-4D97-AF65-F5344CB8AC3E}">
        <p14:creationId xmlns:p14="http://schemas.microsoft.com/office/powerpoint/2010/main" val="165125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MX"/>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1B6CEE-5578-4622-B231-D27C661A8C5A}" type="slidenum">
              <a:rPr lang="en-US" smtClean="0"/>
              <a:pPr>
                <a:defRPr/>
              </a:pPr>
              <a:t>‹#›</a:t>
            </a:fld>
            <a:endParaRPr lang="en-US"/>
          </a:p>
        </p:txBody>
      </p:sp>
    </p:spTree>
    <p:extLst>
      <p:ext uri="{BB962C8B-B14F-4D97-AF65-F5344CB8AC3E}">
        <p14:creationId xmlns:p14="http://schemas.microsoft.com/office/powerpoint/2010/main" val="220907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B80E5F-F3FE-48C4-8FAB-4513E12DCE17}" type="slidenum">
              <a:rPr lang="en-US" smtClean="0"/>
              <a:pPr>
                <a:defRPr/>
              </a:pPr>
              <a:t>‹#›</a:t>
            </a:fld>
            <a:endParaRPr lang="en-US"/>
          </a:p>
        </p:txBody>
      </p:sp>
    </p:spTree>
    <p:extLst>
      <p:ext uri="{BB962C8B-B14F-4D97-AF65-F5344CB8AC3E}">
        <p14:creationId xmlns:p14="http://schemas.microsoft.com/office/powerpoint/2010/main" val="162832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10A717-65CF-43E6-B96F-14A81B70D88A}" type="slidenum">
              <a:rPr lang="en-US" smtClean="0"/>
              <a:pPr>
                <a:defRPr/>
              </a:pPr>
              <a:t>‹#›</a:t>
            </a:fld>
            <a:endParaRPr lang="en-US"/>
          </a:p>
        </p:txBody>
      </p:sp>
    </p:spTree>
    <p:extLst>
      <p:ext uri="{BB962C8B-B14F-4D97-AF65-F5344CB8AC3E}">
        <p14:creationId xmlns:p14="http://schemas.microsoft.com/office/powerpoint/2010/main" val="50976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D85EEB-791F-4067-9B8C-DF1B1B71EFCB}" type="slidenum">
              <a:rPr lang="en-US" smtClean="0"/>
              <a:pPr>
                <a:defRPr/>
              </a:pPr>
              <a:t>‹#›</a:t>
            </a:fld>
            <a:endParaRPr lang="en-US"/>
          </a:p>
        </p:txBody>
      </p:sp>
    </p:spTree>
    <p:extLst>
      <p:ext uri="{BB962C8B-B14F-4D97-AF65-F5344CB8AC3E}">
        <p14:creationId xmlns:p14="http://schemas.microsoft.com/office/powerpoint/2010/main" val="394566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A889D5-B964-4B44-B0E1-CD5BDE1035FD}" type="slidenum">
              <a:rPr lang="en-US" smtClean="0"/>
              <a:pPr>
                <a:defRPr/>
              </a:pPr>
              <a:t>‹#›</a:t>
            </a:fld>
            <a:endParaRPr lang="en-US"/>
          </a:p>
        </p:txBody>
      </p:sp>
    </p:spTree>
    <p:extLst>
      <p:ext uri="{BB962C8B-B14F-4D97-AF65-F5344CB8AC3E}">
        <p14:creationId xmlns:p14="http://schemas.microsoft.com/office/powerpoint/2010/main" val="123053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D1EA00-63A9-4C5B-BB33-3A666D4F00F0}" type="slidenum">
              <a:rPr lang="en-US" smtClean="0"/>
              <a:pPr>
                <a:defRPr/>
              </a:pPr>
              <a:t>‹#›</a:t>
            </a:fld>
            <a:endParaRPr lang="en-US"/>
          </a:p>
        </p:txBody>
      </p:sp>
    </p:spTree>
    <p:extLst>
      <p:ext uri="{BB962C8B-B14F-4D97-AF65-F5344CB8AC3E}">
        <p14:creationId xmlns:p14="http://schemas.microsoft.com/office/powerpoint/2010/main" val="109816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623B3A7-35BB-43EF-8249-3C4F08053982}" type="slidenum">
              <a:rPr lang="en-US" smtClean="0"/>
              <a:pPr>
                <a:defRPr/>
              </a:pPr>
              <a:t>‹#›</a:t>
            </a:fld>
            <a:endParaRPr lang="en-US"/>
          </a:p>
        </p:txBody>
      </p:sp>
    </p:spTree>
    <p:extLst>
      <p:ext uri="{BB962C8B-B14F-4D97-AF65-F5344CB8AC3E}">
        <p14:creationId xmlns:p14="http://schemas.microsoft.com/office/powerpoint/2010/main" val="135665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77A713E-4EF6-4CAA-A403-CC15614B6B5D}" type="slidenum">
              <a:rPr lang="en-US" smtClean="0"/>
              <a:pPr>
                <a:defRPr/>
              </a:pPr>
              <a:t>‹#›</a:t>
            </a:fld>
            <a:endParaRPr lang="en-US"/>
          </a:p>
        </p:txBody>
      </p:sp>
    </p:spTree>
    <p:extLst>
      <p:ext uri="{BB962C8B-B14F-4D97-AF65-F5344CB8AC3E}">
        <p14:creationId xmlns:p14="http://schemas.microsoft.com/office/powerpoint/2010/main" val="12486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ED2446D-BF29-4D0C-A061-E030187B1B6C}" type="slidenum">
              <a:rPr lang="en-US" smtClean="0"/>
              <a:pPr>
                <a:defRPr/>
              </a:pPr>
              <a:t>‹#›</a:t>
            </a:fld>
            <a:endParaRPr lang="en-US"/>
          </a:p>
        </p:txBody>
      </p:sp>
    </p:spTree>
    <p:extLst>
      <p:ext uri="{BB962C8B-B14F-4D97-AF65-F5344CB8AC3E}">
        <p14:creationId xmlns:p14="http://schemas.microsoft.com/office/powerpoint/2010/main" val="206490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1132D1-7D49-4693-A542-B5D681881FFD}" type="slidenum">
              <a:rPr lang="en-US" smtClean="0"/>
              <a:pPr>
                <a:defRPr/>
              </a:pPr>
              <a:t>‹#›</a:t>
            </a:fld>
            <a:endParaRPr lang="en-US"/>
          </a:p>
        </p:txBody>
      </p:sp>
    </p:spTree>
    <p:extLst>
      <p:ext uri="{BB962C8B-B14F-4D97-AF65-F5344CB8AC3E}">
        <p14:creationId xmlns:p14="http://schemas.microsoft.com/office/powerpoint/2010/main" val="35345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C1E790-5A1A-4890-AF8C-08B0A0205A53}" type="slidenum">
              <a:rPr lang="en-US" smtClean="0"/>
              <a:pPr>
                <a:defRPr/>
              </a:pPr>
              <a:t>‹#›</a:t>
            </a:fld>
            <a:endParaRPr lang="en-US"/>
          </a:p>
        </p:txBody>
      </p:sp>
    </p:spTree>
    <p:extLst>
      <p:ext uri="{BB962C8B-B14F-4D97-AF65-F5344CB8AC3E}">
        <p14:creationId xmlns:p14="http://schemas.microsoft.com/office/powerpoint/2010/main" val="277023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F89A0F-C1EC-4C6A-B2E7-B0867CD54BFD}" type="slidenum">
              <a:rPr lang="en-US" smtClean="0"/>
              <a:pPr>
                <a:defRPr/>
              </a:pPr>
              <a:t>‹#›</a:t>
            </a:fld>
            <a:endParaRPr lang="en-US"/>
          </a:p>
        </p:txBody>
      </p:sp>
    </p:spTree>
    <p:extLst>
      <p:ext uri="{BB962C8B-B14F-4D97-AF65-F5344CB8AC3E}">
        <p14:creationId xmlns:p14="http://schemas.microsoft.com/office/powerpoint/2010/main" val="39513987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audio" Target="file:///D:\Music\Songs%204%20Worship%203\Songs%204%20Workship%20en%20Espa&#241;ol%20uno\Varios%20-%20Manda%20el%20fuego.mp3" TargetMode="Externa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4.bp.blogspot.com/_jmLy_U6dWds/R7csl8bToMI/AAAAAAAAAhc/QXTccTahjUM/s400/virgen+maria+y+el++espiritu+santo.jpg"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espaciodefe.files.wordpress.com/2009/06/cenaculo01.jpg"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parroquiaicm.files.wordpress.com/2009/04/0425-san-marcos.jpg&amp;imgrefurl=http://parroquiaicm.wordpress.com/2009/04/25/san-marcos-evangelista-oracion/&amp;usg=__oq40reEfzzowKSxv0gjKQHTm1dA=&amp;h=360&amp;w=298&amp;sz=28&amp;hl=en&amp;start=142&amp;tbnid=KLslEfKT1OYq3M:&amp;tbnh=121&amp;tbnw=100&amp;prev=/images?q=Pentecostes+de+San+Pablo&amp;gbv=2&amp;ndsp=20&amp;hl=en&amp;sa=N&amp;start=140"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www.lacoctelera.com/myfiles/retratosdelahistoria/Pio-XII_1939-1958.jpg"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caminando-con-maria.org/MESDEMARIA/JUANXXIII_archivos/image002.jpg"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www.palabranueva.net/contens/0705/515b.JPG&amp;imgrefurl=http://www.palabranueva.net/contens/0705/000105.htm&amp;usg=__eNPgcyAcOxq4sZ8kGFJfLp1aAvE=&amp;h=266&amp;w=177&amp;sz=17&amp;hl=en&amp;start=5&amp;tbnid=ssMh8kJpW9mLgM:&amp;tbnh=113&amp;tbnw=75&amp;prev=/images?q=Papa+Pablo+VI&amp;gbv=2&amp;hl=en&amp;sa=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entrodelafamilia.org/bookimages/la-oracion-herramienta-que-.jp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iglesiadepiedra.org/parroquia/catequesis/Imagenes/tema6b.gif"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www.santateresita-chimbote.com/Imagenes/mis_profesores.jpg" TargetMode="External"/><Relationship Id="rId7"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kopiberto.files.wordpress.com/2007/10/estudiantes_eeuu.jpg"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atronsanjose.net/juanpabloII.jp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4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5715000"/>
            <a:ext cx="8305800" cy="850900"/>
          </a:xfrm>
        </p:spPr>
        <p:txBody>
          <a:bodyPr>
            <a:normAutofit fontScale="90000"/>
          </a:bodyPr>
          <a:lstStyle/>
          <a:p>
            <a:pPr algn="ctr" eaLnBrk="1" hangingPunct="1">
              <a:defRPr/>
            </a:pPr>
            <a:r>
              <a:rPr lang="en-US" sz="4000" b="1" dirty="0"/>
              <a:t>HISTORIA DE LA </a:t>
            </a:r>
            <a:br>
              <a:rPr lang="en-US" sz="4000" b="1" dirty="0"/>
            </a:br>
            <a:r>
              <a:rPr lang="en-US" sz="4000" b="1" dirty="0"/>
              <a:t>RENOVACION CARISMATICA CATOLICA</a:t>
            </a:r>
            <a:r>
              <a:rPr lang="en-US" sz="4000" dirty="0"/>
              <a:t> </a:t>
            </a:r>
          </a:p>
        </p:txBody>
      </p:sp>
      <p:pic>
        <p:nvPicPr>
          <p:cNvPr id="3076" name="Varios - Manda el fuego.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hlinkClick r:id="" action="ppaction://media"/>
          </p:cNvPr>
          <p:cNvPicPr>
            <a:picLocks noRot="1" noChangeAspect="1" noChangeArrowheads="1"/>
          </p:cNvPicPr>
          <p:nvPr>
            <a:audioCd>
              <a:st track="1"/>
              <a:end track="1"/>
            </a:audioCd>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hlinkClick r:id="" action="ppaction://media"/>
          </p:cNvPr>
          <p:cNvPicPr>
            <a:picLocks noRot="1" noChangeAspect="1" noChangeArrowheads="1"/>
          </p:cNvPicPr>
          <p:nvPr>
            <a:audioCd>
              <a:st track="1"/>
              <a:end track="1"/>
            </a:audioCd>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Varios - Manda el fuego.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838200"/>
            <a:ext cx="518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WordArt 9"/>
          <p:cNvSpPr>
            <a:spLocks noChangeArrowheads="1" noChangeShapeType="1" noTextEdit="1"/>
          </p:cNvSpPr>
          <p:nvPr/>
        </p:nvSpPr>
        <p:spPr bwMode="auto">
          <a:xfrm>
            <a:off x="1219200" y="457200"/>
            <a:ext cx="7086600" cy="1371600"/>
          </a:xfrm>
          <a:prstGeom prst="rect">
            <a:avLst/>
          </a:prstGeom>
        </p:spPr>
        <p:txBody>
          <a:bodyPr spcFirstLastPara="1" wrap="none" fromWordArt="1">
            <a:prstTxWarp prst="textArchUp">
              <a:avLst>
                <a:gd name="adj" fmla="val 10800004"/>
              </a:avLst>
            </a:prstTxWarp>
          </a:bodyPr>
          <a:lstStyle/>
          <a:p>
            <a:pPr algn="ctr"/>
            <a:r>
              <a:rPr lang="es-MX" sz="3600" b="1" kern="10">
                <a:ln w="9525">
                  <a:solidFill>
                    <a:srgbClr val="000000"/>
                  </a:solidFill>
                  <a:round/>
                  <a:headEnd/>
                  <a:tailEnd/>
                </a:ln>
                <a:solidFill>
                  <a:schemeClr val="tx2"/>
                </a:solidFill>
                <a:latin typeface="Arial Black"/>
              </a:rPr>
              <a:t>BIENVENIDOS AL CURSO</a:t>
            </a:r>
          </a:p>
        </p:txBody>
      </p:sp>
    </p:spTree>
    <p:custDataLst>
      <p:tags r:id="rId1"/>
    </p:custDataLst>
    <p:extLst>
      <p:ext uri="{BB962C8B-B14F-4D97-AF65-F5344CB8AC3E}">
        <p14:creationId xmlns:p14="http://schemas.microsoft.com/office/powerpoint/2010/main" val="777109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76"/>
                                        </p:tgtEl>
                                      </p:cBhvr>
                                    </p:cmd>
                                  </p:childTnLst>
                                  <p:subTnLst>
                                    <p:set>
                                      <p:cBhvr override="childStyle">
                                        <p:cTn dur="1" fill="hold" display="0" masterRel="sameClick" afterEffect="1">
                                          <p:stCondLst>
                                            <p:cond evt="end" delay="0">
                                              <p:tn val="5"/>
                                            </p:cond>
                                          </p:stCondLst>
                                        </p:cTn>
                                        <p:tgtEl>
                                          <p:spTgt spid="3076"/>
                                        </p:tgtEl>
                                        <p:attrNameLst>
                                          <p:attrName>style.visibility</p:attrName>
                                        </p:attrNameLst>
                                      </p:cBhvr>
                                      <p:to>
                                        <p:strVal val="hidden"/>
                                      </p:to>
                                    </p:set>
                                  </p:subTnLst>
                                </p:cTn>
                              </p:par>
                            </p:childTnLst>
                          </p:cTn>
                        </p:par>
                        <p:par>
                          <p:cTn id="7" fill="hold" nodeType="afterGroup">
                            <p:stCondLst>
                              <p:cond delay="0"/>
                            </p:stCondLst>
                            <p:childTnLst>
                              <p:par>
                                <p:cTn id="8" presetID="1" presetClass="mediacall" presetSubtype="0" fill="hold" nodeType="afterEffect">
                                  <p:stCondLst>
                                    <p:cond delay="0"/>
                                  </p:stCondLst>
                                  <p:childTnLst>
                                    <p:cmd type="call" cmd="playFrom(0.0)">
                                      <p:cBhvr>
                                        <p:cTn id="9" dur="1" fill="hold"/>
                                        <p:tgtEl>
                                          <p:spTgt spid="3077"/>
                                        </p:tgtEl>
                                      </p:cBhvr>
                                    </p:cmd>
                                  </p:childTnLst>
                                </p:cTn>
                              </p:par>
                            </p:childTnLst>
                          </p:cTn>
                        </p:par>
                        <p:par>
                          <p:cTn id="10" fill="hold" nodeType="afterGroup">
                            <p:stCondLst>
                              <p:cond delay="1"/>
                            </p:stCondLst>
                            <p:childTnLst>
                              <p:par>
                                <p:cTn id="11" presetID="1" presetClass="mediacall" presetSubtype="0" fill="hold" nodeType="afterEffect">
                                  <p:stCondLst>
                                    <p:cond delay="0"/>
                                  </p:stCondLst>
                                  <p:childTnLst>
                                    <p:cmd type="call" cmd="playFrom(0.0)">
                                      <p:cBhvr>
                                        <p:cTn id="12" dur="1" fill="hold"/>
                                        <p:tgtEl>
                                          <p:spTgt spid="30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p:cTn id="13" fill="hold" display="0">
                  <p:stCondLst>
                    <p:cond delay="indefinite"/>
                  </p:stCondLst>
                  <p:endCondLst>
                    <p:cond evt="onPrev" delay="0">
                      <p:tgtEl>
                        <p:sldTgt/>
                      </p:tgtEl>
                    </p:cond>
                    <p:cond evt="onStopAudio" delay="0">
                      <p:tgtEl>
                        <p:sldTgt/>
                      </p:tgtEl>
                    </p:cond>
                  </p:endCondLst>
                </p:cTn>
                <p:tgtEl>
                  <p:spTgt spid="3076"/>
                </p:tgtEl>
              </p:cMediaNode>
            </p:audio>
            <p:audio>
              <p:cMediaNode showWhenStopped="0">
                <p:cTn id="14"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077"/>
                </p:tgtEl>
              </p:cMediaNode>
            </p:audio>
            <p:audio>
              <p:cMediaNode showWhenStopped="0">
                <p:cTn id="1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seq concurrent="1" nextAc="seek">
              <p:cTn id="16" restart="whenNotActive" fill="hold" evtFilter="cancelBubble" nodeType="interactiveSeq">
                <p:stCondLst>
                  <p:cond evt="onClick" delay="0">
                    <p:tgtEl>
                      <p:spTgt spid="307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mediacall" presetSubtype="0" fill="hold" nodeType="clickEffect">
                                  <p:stCondLst>
                                    <p:cond delay="0"/>
                                  </p:stCondLst>
                                  <p:childTnLst>
                                    <p:cmd type="call" cmd="playFrom(0.0)">
                                      <p:cBhvr>
                                        <p:cTn id="20" dur="304128" fill="hold"/>
                                        <p:tgtEl>
                                          <p:spTgt spid="3079"/>
                                        </p:tgtEl>
                                      </p:cBhvr>
                                    </p:cmd>
                                  </p:childTnLst>
                                </p:cTn>
                              </p:par>
                            </p:childTnLst>
                          </p:cTn>
                        </p:par>
                      </p:childTnLst>
                    </p:cTn>
                  </p:par>
                </p:childTnLst>
              </p:cTn>
              <p:nextCondLst>
                <p:cond evt="onClick" delay="0">
                  <p:tgtEl>
                    <p:spTgt spid="3079"/>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304800"/>
            <a:ext cx="7543800" cy="1295400"/>
          </a:xfrm>
        </p:spPr>
        <p:txBody>
          <a:bodyPr/>
          <a:lstStyle/>
          <a:p>
            <a:pPr eaLnBrk="1" hangingPunct="1">
              <a:defRPr/>
            </a:pPr>
            <a:r>
              <a:rPr lang="en-US" sz="4000"/>
              <a:t>    </a:t>
            </a:r>
            <a:r>
              <a:rPr lang="en-US" sz="3500" b="1">
                <a:solidFill>
                  <a:schemeClr val="tx1"/>
                </a:solidFill>
              </a:rPr>
              <a:t>NACIMIENTO DE LA RENOVACION CARISMATICA</a:t>
            </a:r>
          </a:p>
        </p:txBody>
      </p:sp>
      <p:sp>
        <p:nvSpPr>
          <p:cNvPr id="9219" name="Rectangle 3"/>
          <p:cNvSpPr>
            <a:spLocks noGrp="1" noChangeArrowheads="1"/>
          </p:cNvSpPr>
          <p:nvPr>
            <p:ph idx="1"/>
          </p:nvPr>
        </p:nvSpPr>
        <p:spPr>
          <a:xfrm>
            <a:off x="457200" y="1828800"/>
            <a:ext cx="8686800" cy="4191000"/>
          </a:xfrm>
        </p:spPr>
        <p:txBody>
          <a:bodyPr/>
          <a:lstStyle/>
          <a:p>
            <a:pPr eaLnBrk="1" hangingPunct="1">
              <a:defRPr/>
            </a:pPr>
            <a:r>
              <a:rPr lang="en-US" sz="3000"/>
              <a:t>CUMPLIMIENTO DE ESA PROMESA :</a:t>
            </a:r>
          </a:p>
          <a:p>
            <a:pPr eaLnBrk="1" hangingPunct="1">
              <a:defRPr/>
            </a:pPr>
            <a:endParaRPr lang="en-US" sz="2500"/>
          </a:p>
          <a:p>
            <a:pPr lvl="1" eaLnBrk="1" hangingPunct="1">
              <a:defRPr/>
            </a:pPr>
            <a:r>
              <a:rPr lang="en-US" sz="3600"/>
              <a:t>“</a:t>
            </a:r>
            <a:r>
              <a:rPr lang="en-US" sz="3600" b="1"/>
              <a:t>P  E  N  T  E  C  O  S  T  E  S”</a:t>
            </a:r>
          </a:p>
          <a:p>
            <a:pPr eaLnBrk="1" hangingPunct="1">
              <a:defRPr/>
            </a:pPr>
            <a:endParaRPr lang="en-US" sz="4000"/>
          </a:p>
          <a:p>
            <a:pPr lvl="2" eaLnBrk="1" hangingPunct="1">
              <a:defRPr/>
            </a:pPr>
            <a:r>
              <a:rPr lang="en-US" sz="2800"/>
              <a:t>Hc 2,1-4</a:t>
            </a:r>
          </a:p>
        </p:txBody>
      </p:sp>
      <p:pic>
        <p:nvPicPr>
          <p:cNvPr id="7172"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365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pentecos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05200"/>
            <a:ext cx="21431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563155"/>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600">
                                          <p:stCondLst>
                                            <p:cond delay="0"/>
                                          </p:stCondLst>
                                        </p:cTn>
                                        <p:tgtEl>
                                          <p:spTgt spid="9218"/>
                                        </p:tgtEl>
                                      </p:cBhvr>
                                    </p:animEffect>
                                    <p:anim calcmode="lin" valueType="num">
                                      <p:cBhvr>
                                        <p:cTn id="8" dur="600" fill="hold">
                                          <p:stCondLst>
                                            <p:cond delay="0"/>
                                          </p:stCondLst>
                                        </p:cTn>
                                        <p:tgtEl>
                                          <p:spTgt spid="921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921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921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slide(fromBottom)">
                                      <p:cBhvr>
                                        <p:cTn id="15" dur="500">
                                          <p:stCondLst>
                                            <p:cond delay="0"/>
                                          </p:stCondLst>
                                        </p:cTn>
                                        <p:tgtEl>
                                          <p:spTgt spid="9219">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slide(fromBottom)">
                                      <p:cBhvr>
                                        <p:cTn id="18" dur="500">
                                          <p:stCondLst>
                                            <p:cond delay="0"/>
                                          </p:stCondLst>
                                        </p:cTn>
                                        <p:tgtEl>
                                          <p:spTgt spid="9219">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slide(fromBottom)">
                                      <p:cBhvr>
                                        <p:cTn id="21" dur="500">
                                          <p:stCondLst>
                                            <p:cond delay="0"/>
                                          </p:stCondLst>
                                        </p:cTn>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381000"/>
            <a:ext cx="9067800" cy="1295400"/>
          </a:xfrm>
        </p:spPr>
        <p:txBody>
          <a:bodyPr/>
          <a:lstStyle/>
          <a:p>
            <a:pPr eaLnBrk="1" hangingPunct="1">
              <a:defRPr/>
            </a:pPr>
            <a:r>
              <a:rPr lang="es-MX" sz="4000" dirty="0"/>
              <a:t>Beata Elena Guerra  </a:t>
            </a:r>
            <a:endParaRPr lang="es-MX" sz="3500" b="1" dirty="0"/>
          </a:p>
        </p:txBody>
      </p:sp>
      <p:sp>
        <p:nvSpPr>
          <p:cNvPr id="10243" name="Rectangle 3"/>
          <p:cNvSpPr>
            <a:spLocks noGrp="1" noChangeArrowheads="1"/>
          </p:cNvSpPr>
          <p:nvPr>
            <p:ph idx="1"/>
          </p:nvPr>
        </p:nvSpPr>
        <p:spPr>
          <a:xfrm>
            <a:off x="0" y="1752600"/>
            <a:ext cx="9144000" cy="5105400"/>
          </a:xfrm>
        </p:spPr>
        <p:txBody>
          <a:bodyPr/>
          <a:lstStyle/>
          <a:p>
            <a:pPr eaLnBrk="1" hangingPunct="1">
              <a:lnSpc>
                <a:spcPct val="90000"/>
              </a:lnSpc>
              <a:buFont typeface="Wingdings" panose="05000000000000000000" pitchFamily="2" charset="2"/>
              <a:buChar char="Ø"/>
              <a:defRPr/>
            </a:pPr>
            <a:r>
              <a:rPr lang="es-MX" dirty="0"/>
              <a:t> </a:t>
            </a:r>
            <a:r>
              <a:rPr lang="es-MX" dirty="0">
                <a:latin typeface="Cambria" panose="02040503050406030204" pitchFamily="18" charset="0"/>
              </a:rPr>
              <a:t>Nació en Lucca Italia 23 de junio de 1835</a:t>
            </a:r>
          </a:p>
          <a:p>
            <a:pPr eaLnBrk="1" hangingPunct="1">
              <a:lnSpc>
                <a:spcPct val="90000"/>
              </a:lnSpc>
              <a:buFont typeface="Wingdings" panose="05000000000000000000" pitchFamily="2" charset="2"/>
              <a:buChar char="Ø"/>
              <a:defRPr/>
            </a:pPr>
            <a:r>
              <a:rPr lang="es-MX" dirty="0">
                <a:latin typeface="Cambria" panose="02040503050406030204" pitchFamily="18" charset="0"/>
              </a:rPr>
              <a:t>  En 1870 Vive una profunda experiencia de Dios en una peregrinación en Roma.</a:t>
            </a:r>
          </a:p>
          <a:p>
            <a:pPr eaLnBrk="1" hangingPunct="1">
              <a:lnSpc>
                <a:spcPct val="90000"/>
              </a:lnSpc>
              <a:buFont typeface="Wingdings" panose="05000000000000000000" pitchFamily="2" charset="2"/>
              <a:buChar char="Ø"/>
              <a:defRPr/>
            </a:pPr>
            <a:r>
              <a:rPr lang="es-MX" dirty="0">
                <a:latin typeface="Cambria" panose="02040503050406030204" pitchFamily="18" charset="0"/>
              </a:rPr>
              <a:t>1893 el Señor le pide que hable con la Madre :</a:t>
            </a:r>
          </a:p>
          <a:p>
            <a:pPr marL="0" indent="0" eaLnBrk="1" hangingPunct="1">
              <a:lnSpc>
                <a:spcPct val="90000"/>
              </a:lnSpc>
              <a:buFontTx/>
              <a:buNone/>
              <a:defRPr/>
            </a:pPr>
            <a:endParaRPr lang="es-MX" dirty="0">
              <a:latin typeface="Cambria" panose="02040503050406030204" pitchFamily="18" charset="0"/>
            </a:endParaRPr>
          </a:p>
          <a:p>
            <a:pPr marL="0" indent="0">
              <a:buFontTx/>
              <a:buNone/>
              <a:defRPr/>
            </a:pPr>
            <a:r>
              <a:rPr lang="es-MX" sz="2000" i="1" dirty="0"/>
              <a:t>En mi interior la voz de Jesús me dice: Desearía que le digas a la Madre que convocase a mi corazón a todos los fieles en una oración universal por medio de la devoción del Nuevo Cenáculo… El Amor no es conocido… El Amor no es amado… Mi corazón no puede reposar ni incluso en los corazones consagrados a mí… Dile todo esto a la Madre… Dile que escriba una carta al Santo Padre, pidiéndole que reúna a  todos los fieles en una continua oración.</a:t>
            </a:r>
            <a:r>
              <a:rPr lang="es-MX" sz="2000" dirty="0"/>
              <a:t>”</a:t>
            </a:r>
            <a:endParaRPr lang="es-MX" sz="2000" dirty="0">
              <a:latin typeface="Cambria" panose="02040503050406030204" pitchFamily="18" charset="0"/>
            </a:endParaRP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25" y="152400"/>
            <a:ext cx="1741488"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456310"/>
      </p:ext>
    </p:extLst>
  </p:cSld>
  <p:clrMapOvr>
    <a:masterClrMapping/>
  </p:clrMapOvr>
  <p:transition advTm="8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500"/>
                                        <p:tgtEl>
                                          <p:spTgt spid="10243">
                                            <p:txEl>
                                              <p:pRg st="0" end="0"/>
                                            </p:txEl>
                                          </p:spTgt>
                                        </p:tgtEl>
                                      </p:cBhvr>
                                    </p:animEffect>
                                    <p:anim calcmode="lin" valueType="num">
                                      <p:cBhvr>
                                        <p:cTn id="15"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fade">
                                      <p:cBhvr>
                                        <p:cTn id="21" dur="500"/>
                                        <p:tgtEl>
                                          <p:spTgt spid="10243">
                                            <p:txEl>
                                              <p:pRg st="1" end="1"/>
                                            </p:txEl>
                                          </p:spTgt>
                                        </p:tgtEl>
                                      </p:cBhvr>
                                    </p:animEffect>
                                    <p:anim calcmode="lin" valueType="num">
                                      <p:cBhvr>
                                        <p:cTn id="2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animEffect transition="in" filter="fade">
                                      <p:cBhvr>
                                        <p:cTn id="28" dur="500"/>
                                        <p:tgtEl>
                                          <p:spTgt spid="10243">
                                            <p:txEl>
                                              <p:pRg st="2" end="2"/>
                                            </p:txEl>
                                          </p:spTgt>
                                        </p:tgtEl>
                                      </p:cBhvr>
                                    </p:animEffect>
                                    <p:anim calcmode="lin" valueType="num">
                                      <p:cBhvr>
                                        <p:cTn id="2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4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500"/>
                                        <p:tgtEl>
                                          <p:spTgt spid="10243">
                                            <p:txEl>
                                              <p:pRg st="4" end="4"/>
                                            </p:txEl>
                                          </p:spTgt>
                                        </p:tgtEl>
                                      </p:cBhvr>
                                    </p:animEffect>
                                    <p:anim calcmode="lin" valueType="num">
                                      <p:cBhvr>
                                        <p:cTn id="36"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024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7924800" cy="1295400"/>
          </a:xfrm>
        </p:spPr>
        <p:txBody>
          <a:bodyPr/>
          <a:lstStyle/>
          <a:p>
            <a:pPr eaLnBrk="1" hangingPunct="1">
              <a:defRPr/>
            </a:pPr>
            <a:r>
              <a:rPr lang="en-US" sz="4000"/>
              <a:t>	 </a:t>
            </a:r>
            <a:r>
              <a:rPr lang="en-US" sz="3500" b="1">
                <a:solidFill>
                  <a:schemeClr val="tx1"/>
                </a:solidFill>
              </a:rPr>
              <a:t>LAS 7 EXPERIENCIAS DE  PENTECOSTES   EN   EL   N.   T.</a:t>
            </a:r>
          </a:p>
        </p:txBody>
      </p:sp>
      <p:sp>
        <p:nvSpPr>
          <p:cNvPr id="10243" name="Rectangle 3"/>
          <p:cNvSpPr>
            <a:spLocks noGrp="1" noChangeArrowheads="1"/>
          </p:cNvSpPr>
          <p:nvPr>
            <p:ph idx="1"/>
          </p:nvPr>
        </p:nvSpPr>
        <p:spPr>
          <a:xfrm>
            <a:off x="0" y="1752600"/>
            <a:ext cx="9144000" cy="5105400"/>
          </a:xfrm>
        </p:spPr>
        <p:txBody>
          <a:bodyPr/>
          <a:lstStyle/>
          <a:p>
            <a:pPr eaLnBrk="1" hangingPunct="1">
              <a:lnSpc>
                <a:spcPct val="90000"/>
              </a:lnSpc>
              <a:defRPr/>
            </a:pPr>
            <a:r>
              <a:rPr lang="es-MX" dirty="0"/>
              <a:t>1.  EL. E. S. Desciende sobre la Virgen María </a:t>
            </a:r>
          </a:p>
          <a:p>
            <a:pPr lvl="4" eaLnBrk="1" hangingPunct="1">
              <a:lnSpc>
                <a:spcPct val="90000"/>
              </a:lnSpc>
              <a:defRPr/>
            </a:pPr>
            <a:r>
              <a:rPr lang="es-MX" sz="2500" dirty="0"/>
              <a:t>Mt 1, 18  -   </a:t>
            </a:r>
            <a:r>
              <a:rPr lang="es-MX" sz="2500" dirty="0" err="1"/>
              <a:t>Lc</a:t>
            </a:r>
            <a:r>
              <a:rPr lang="es-MX" sz="2500" dirty="0"/>
              <a:t> 1,28-35</a:t>
            </a:r>
          </a:p>
          <a:p>
            <a:pPr lvl="4" eaLnBrk="1" hangingPunct="1">
              <a:lnSpc>
                <a:spcPct val="90000"/>
              </a:lnSpc>
              <a:defRPr/>
            </a:pPr>
            <a:endParaRPr lang="es-MX" dirty="0"/>
          </a:p>
          <a:p>
            <a:pPr eaLnBrk="1" hangingPunct="1">
              <a:lnSpc>
                <a:spcPct val="90000"/>
              </a:lnSpc>
              <a:defRPr/>
            </a:pPr>
            <a:r>
              <a:rPr lang="es-MX" dirty="0"/>
              <a:t>2.  En </a:t>
            </a:r>
            <a:r>
              <a:rPr lang="es-MX" dirty="0" err="1"/>
              <a:t>Sta</a:t>
            </a:r>
            <a:r>
              <a:rPr lang="es-MX" dirty="0"/>
              <a:t> Isabel y San Juan Bautista</a:t>
            </a:r>
          </a:p>
          <a:p>
            <a:pPr lvl="4" eaLnBrk="1" hangingPunct="1">
              <a:lnSpc>
                <a:spcPct val="90000"/>
              </a:lnSpc>
              <a:defRPr/>
            </a:pPr>
            <a:r>
              <a:rPr lang="es-MX" sz="2500" dirty="0" err="1"/>
              <a:t>Lc</a:t>
            </a:r>
            <a:r>
              <a:rPr lang="es-MX" sz="2500" dirty="0"/>
              <a:t> 1,39-46</a:t>
            </a:r>
          </a:p>
          <a:p>
            <a:pPr lvl="4" eaLnBrk="1" hangingPunct="1">
              <a:lnSpc>
                <a:spcPct val="90000"/>
              </a:lnSpc>
              <a:defRPr/>
            </a:pPr>
            <a:endParaRPr lang="es-MX" sz="2500" dirty="0"/>
          </a:p>
          <a:p>
            <a:pPr eaLnBrk="1" hangingPunct="1">
              <a:lnSpc>
                <a:spcPct val="90000"/>
              </a:lnSpc>
              <a:defRPr/>
            </a:pPr>
            <a:r>
              <a:rPr lang="es-MX" dirty="0"/>
              <a:t>3.  En el Pentecostés del cenáculo</a:t>
            </a:r>
          </a:p>
          <a:p>
            <a:pPr lvl="4" eaLnBrk="1" hangingPunct="1">
              <a:lnSpc>
                <a:spcPct val="90000"/>
              </a:lnSpc>
              <a:defRPr/>
            </a:pPr>
            <a:r>
              <a:rPr lang="es-MX" sz="2500" dirty="0" err="1"/>
              <a:t>Hc</a:t>
            </a:r>
            <a:r>
              <a:rPr lang="es-MX" sz="2500" dirty="0"/>
              <a:t> 2,1-4</a:t>
            </a:r>
          </a:p>
          <a:p>
            <a:pPr lvl="4" eaLnBrk="1" hangingPunct="1">
              <a:lnSpc>
                <a:spcPct val="90000"/>
              </a:lnSpc>
              <a:defRPr/>
            </a:pPr>
            <a:endParaRPr lang="es-MX" sz="2500" dirty="0"/>
          </a:p>
          <a:p>
            <a:pPr eaLnBrk="1" hangingPunct="1">
              <a:lnSpc>
                <a:spcPct val="90000"/>
              </a:lnSpc>
              <a:defRPr/>
            </a:pPr>
            <a:r>
              <a:rPr lang="es-MX" dirty="0"/>
              <a:t>4.  En el Pentecostés de Samaria</a:t>
            </a:r>
          </a:p>
          <a:p>
            <a:pPr lvl="4" eaLnBrk="1" hangingPunct="1">
              <a:lnSpc>
                <a:spcPct val="90000"/>
              </a:lnSpc>
              <a:defRPr/>
            </a:pPr>
            <a:r>
              <a:rPr lang="es-MX" sz="2500" dirty="0" err="1"/>
              <a:t>Hc</a:t>
            </a:r>
            <a:r>
              <a:rPr lang="es-MX" sz="2500" dirty="0"/>
              <a:t> 8</a:t>
            </a:r>
          </a:p>
          <a:p>
            <a:pPr eaLnBrk="1" hangingPunct="1">
              <a:lnSpc>
                <a:spcPct val="90000"/>
              </a:lnSpc>
              <a:defRPr/>
            </a:pPr>
            <a:endParaRPr lang="en-US" sz="2500" dirty="0"/>
          </a:p>
        </p:txBody>
      </p:sp>
      <p:pic>
        <p:nvPicPr>
          <p:cNvPr id="8196"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65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3622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958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690676"/>
      </p:ext>
    </p:extLst>
  </p:cSld>
  <p:clrMapOvr>
    <a:masterClrMapping/>
  </p:clrMapOvr>
  <p:transition advTm="8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500"/>
                                        <p:tgtEl>
                                          <p:spTgt spid="10243">
                                            <p:txEl>
                                              <p:pRg st="0" end="0"/>
                                            </p:txEl>
                                          </p:spTgt>
                                        </p:tgtEl>
                                      </p:cBhvr>
                                    </p:animEffect>
                                    <p:anim calcmode="lin" valueType="num">
                                      <p:cBhvr>
                                        <p:cTn id="15"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fade">
                                      <p:cBhvr>
                                        <p:cTn id="19" dur="500"/>
                                        <p:tgtEl>
                                          <p:spTgt spid="10243">
                                            <p:txEl>
                                              <p:pRg st="1" end="1"/>
                                            </p:txEl>
                                          </p:spTgt>
                                        </p:tgtEl>
                                      </p:cBhvr>
                                    </p:animEffect>
                                    <p:anim calcmode="lin" valueType="num">
                                      <p:cBhvr>
                                        <p:cTn id="20"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0243">
                                            <p:txEl>
                                              <p:pRg st="3" end="3"/>
                                            </p:txEl>
                                          </p:spTgt>
                                        </p:tgtEl>
                                        <p:attrNameLst>
                                          <p:attrName>style.visibility</p:attrName>
                                        </p:attrNameLst>
                                      </p:cBhvr>
                                      <p:to>
                                        <p:strVal val="visible"/>
                                      </p:to>
                                    </p:set>
                                    <p:animEffect transition="in" filter="fade">
                                      <p:cBhvr>
                                        <p:cTn id="26" dur="500"/>
                                        <p:tgtEl>
                                          <p:spTgt spid="10243">
                                            <p:txEl>
                                              <p:pRg st="3" end="3"/>
                                            </p:txEl>
                                          </p:spTgt>
                                        </p:tgtEl>
                                      </p:cBhvr>
                                    </p:animEffect>
                                    <p:anim calcmode="lin" valueType="num">
                                      <p:cBhvr>
                                        <p:cTn id="27"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243">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Effect transition="in" filter="fade">
                                      <p:cBhvr>
                                        <p:cTn id="31" dur="500"/>
                                        <p:tgtEl>
                                          <p:spTgt spid="10243">
                                            <p:txEl>
                                              <p:pRg st="4" end="4"/>
                                            </p:txEl>
                                          </p:spTgt>
                                        </p:tgtEl>
                                      </p:cBhvr>
                                    </p:animEffect>
                                    <p:anim calcmode="lin" valueType="num">
                                      <p:cBhvr>
                                        <p:cTn id="32"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024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10243">
                                            <p:txEl>
                                              <p:pRg st="6" end="6"/>
                                            </p:txEl>
                                          </p:spTgt>
                                        </p:tgtEl>
                                        <p:attrNameLst>
                                          <p:attrName>style.visibility</p:attrName>
                                        </p:attrNameLst>
                                      </p:cBhvr>
                                      <p:to>
                                        <p:strVal val="visible"/>
                                      </p:to>
                                    </p:set>
                                    <p:animEffect transition="in" filter="fade">
                                      <p:cBhvr>
                                        <p:cTn id="38" dur="500"/>
                                        <p:tgtEl>
                                          <p:spTgt spid="10243">
                                            <p:txEl>
                                              <p:pRg st="6" end="6"/>
                                            </p:txEl>
                                          </p:spTgt>
                                        </p:tgtEl>
                                      </p:cBhvr>
                                    </p:animEffect>
                                    <p:anim calcmode="lin" valueType="num">
                                      <p:cBhvr>
                                        <p:cTn id="39"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10243">
                                            <p:txEl>
                                              <p:pRg st="6" end="6"/>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10243">
                                            <p:txEl>
                                              <p:pRg st="7" end="7"/>
                                            </p:txEl>
                                          </p:spTgt>
                                        </p:tgtEl>
                                        <p:attrNameLst>
                                          <p:attrName>style.visibility</p:attrName>
                                        </p:attrNameLst>
                                      </p:cBhvr>
                                      <p:to>
                                        <p:strVal val="visible"/>
                                      </p:to>
                                    </p:set>
                                    <p:animEffect transition="in" filter="fade">
                                      <p:cBhvr>
                                        <p:cTn id="43" dur="500"/>
                                        <p:tgtEl>
                                          <p:spTgt spid="10243">
                                            <p:txEl>
                                              <p:pRg st="7" end="7"/>
                                            </p:txEl>
                                          </p:spTgt>
                                        </p:tgtEl>
                                      </p:cBhvr>
                                    </p:animEffect>
                                    <p:anim calcmode="lin" valueType="num">
                                      <p:cBhvr>
                                        <p:cTn id="44"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1024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4" presetClass="entr" presetSubtype="0" fill="hold" grpId="0" nodeType="clickEffect">
                                  <p:stCondLst>
                                    <p:cond delay="0"/>
                                  </p:stCondLst>
                                  <p:childTnLst>
                                    <p:set>
                                      <p:cBhvr>
                                        <p:cTn id="49" dur="1" fill="hold">
                                          <p:stCondLst>
                                            <p:cond delay="0"/>
                                          </p:stCondLst>
                                        </p:cTn>
                                        <p:tgtEl>
                                          <p:spTgt spid="10243">
                                            <p:txEl>
                                              <p:pRg st="9" end="9"/>
                                            </p:txEl>
                                          </p:spTgt>
                                        </p:tgtEl>
                                        <p:attrNameLst>
                                          <p:attrName>style.visibility</p:attrName>
                                        </p:attrNameLst>
                                      </p:cBhvr>
                                      <p:to>
                                        <p:strVal val="visible"/>
                                      </p:to>
                                    </p:set>
                                    <p:animEffect transition="in" filter="fade">
                                      <p:cBhvr>
                                        <p:cTn id="50" dur="500"/>
                                        <p:tgtEl>
                                          <p:spTgt spid="10243">
                                            <p:txEl>
                                              <p:pRg st="9" end="9"/>
                                            </p:txEl>
                                          </p:spTgt>
                                        </p:tgtEl>
                                      </p:cBhvr>
                                    </p:animEffect>
                                    <p:anim calcmode="lin" valueType="num">
                                      <p:cBhvr>
                                        <p:cTn id="51"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52" dur="500" fill="hold"/>
                                        <p:tgtEl>
                                          <p:spTgt spid="10243">
                                            <p:txEl>
                                              <p:pRg st="9" end="9"/>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10243">
                                            <p:txEl>
                                              <p:pRg st="10" end="10"/>
                                            </p:txEl>
                                          </p:spTgt>
                                        </p:tgtEl>
                                        <p:attrNameLst>
                                          <p:attrName>style.visibility</p:attrName>
                                        </p:attrNameLst>
                                      </p:cBhvr>
                                      <p:to>
                                        <p:strVal val="visible"/>
                                      </p:to>
                                    </p:set>
                                    <p:animEffect transition="in" filter="fade">
                                      <p:cBhvr>
                                        <p:cTn id="55" dur="500"/>
                                        <p:tgtEl>
                                          <p:spTgt spid="10243">
                                            <p:txEl>
                                              <p:pRg st="10" end="10"/>
                                            </p:txEl>
                                          </p:spTgt>
                                        </p:tgtEl>
                                      </p:cBhvr>
                                    </p:animEffect>
                                    <p:anim calcmode="lin" valueType="num">
                                      <p:cBhvr>
                                        <p:cTn id="56"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p:cTn id="57" dur="500" fill="hold"/>
                                        <p:tgtEl>
                                          <p:spTgt spid="10243">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3413" y="292100"/>
            <a:ext cx="6783387" cy="1384300"/>
          </a:xfrm>
        </p:spPr>
        <p:txBody>
          <a:bodyPr/>
          <a:lstStyle/>
          <a:p>
            <a:pPr eaLnBrk="1" hangingPunct="1">
              <a:defRPr/>
            </a:pPr>
            <a:r>
              <a:rPr lang="en-US" sz="4000"/>
              <a:t>	</a:t>
            </a:r>
            <a:r>
              <a:rPr lang="en-US" sz="3500" b="1">
                <a:solidFill>
                  <a:schemeClr val="tx1"/>
                </a:solidFill>
              </a:rPr>
              <a:t>LAS 7 EXPERIENCIAS DE  PENTECOSTES  EN  EL  N. T.</a:t>
            </a:r>
          </a:p>
        </p:txBody>
      </p:sp>
      <p:sp>
        <p:nvSpPr>
          <p:cNvPr id="11267" name="Rectangle 3"/>
          <p:cNvSpPr>
            <a:spLocks noGrp="1" noChangeArrowheads="1"/>
          </p:cNvSpPr>
          <p:nvPr>
            <p:ph idx="1"/>
          </p:nvPr>
        </p:nvSpPr>
        <p:spPr/>
        <p:txBody>
          <a:bodyPr/>
          <a:lstStyle/>
          <a:p>
            <a:pPr eaLnBrk="1" hangingPunct="1">
              <a:defRPr/>
            </a:pPr>
            <a:r>
              <a:rPr lang="en-US" dirty="0"/>
              <a:t>5.  En el </a:t>
            </a:r>
            <a:r>
              <a:rPr lang="en-US" dirty="0" err="1"/>
              <a:t>Pentecostés</a:t>
            </a:r>
            <a:r>
              <a:rPr lang="en-US" dirty="0"/>
              <a:t> de San Pablo</a:t>
            </a:r>
          </a:p>
          <a:p>
            <a:pPr lvl="4" eaLnBrk="1" hangingPunct="1">
              <a:defRPr/>
            </a:pPr>
            <a:r>
              <a:rPr lang="en-US" sz="2500" dirty="0" err="1"/>
              <a:t>Hc</a:t>
            </a:r>
            <a:r>
              <a:rPr lang="en-US" sz="2500" dirty="0"/>
              <a:t> 9; 17</a:t>
            </a:r>
          </a:p>
          <a:p>
            <a:pPr lvl="4" eaLnBrk="1" hangingPunct="1">
              <a:defRPr/>
            </a:pPr>
            <a:endParaRPr lang="en-US" sz="2500" dirty="0"/>
          </a:p>
          <a:p>
            <a:pPr eaLnBrk="1" hangingPunct="1">
              <a:defRPr/>
            </a:pPr>
            <a:r>
              <a:rPr lang="en-US" dirty="0"/>
              <a:t>6.  En el </a:t>
            </a:r>
            <a:r>
              <a:rPr lang="en-US" dirty="0" err="1"/>
              <a:t>Pentecostés</a:t>
            </a:r>
            <a:r>
              <a:rPr lang="en-US" dirty="0"/>
              <a:t> de los Gentiles-							Cornelio</a:t>
            </a:r>
          </a:p>
          <a:p>
            <a:pPr lvl="4" eaLnBrk="1" hangingPunct="1">
              <a:defRPr/>
            </a:pPr>
            <a:r>
              <a:rPr lang="en-US" sz="2500" dirty="0" err="1"/>
              <a:t>Hc</a:t>
            </a:r>
            <a:r>
              <a:rPr lang="en-US" sz="2500" dirty="0"/>
              <a:t> 10; 47</a:t>
            </a:r>
          </a:p>
          <a:p>
            <a:pPr lvl="4" eaLnBrk="1" hangingPunct="1">
              <a:defRPr/>
            </a:pPr>
            <a:endParaRPr lang="en-US" sz="2500" dirty="0"/>
          </a:p>
          <a:p>
            <a:pPr>
              <a:spcBef>
                <a:spcPct val="0"/>
              </a:spcBef>
              <a:buFontTx/>
              <a:buNone/>
              <a:defRPr/>
            </a:pPr>
            <a:r>
              <a:rPr lang="en-US" dirty="0"/>
              <a:t>   7.  En el </a:t>
            </a:r>
            <a:r>
              <a:rPr lang="en-US" dirty="0" err="1"/>
              <a:t>Pentecostés</a:t>
            </a:r>
            <a:r>
              <a:rPr lang="en-US" dirty="0"/>
              <a:t> de </a:t>
            </a:r>
            <a:r>
              <a:rPr lang="en-US" dirty="0" err="1"/>
              <a:t>Efeso</a:t>
            </a:r>
            <a:endParaRPr lang="en-US" dirty="0"/>
          </a:p>
          <a:p>
            <a:pPr>
              <a:spcBef>
                <a:spcPct val="0"/>
              </a:spcBef>
              <a:buFontTx/>
              <a:buNone/>
              <a:defRPr/>
            </a:pPr>
            <a:r>
              <a:rPr lang="en-US" dirty="0"/>
              <a:t>		</a:t>
            </a:r>
            <a:r>
              <a:rPr lang="en-US" sz="2500" dirty="0"/>
              <a:t>	  </a:t>
            </a:r>
            <a:r>
              <a:rPr lang="en-US" sz="2500" dirty="0" err="1"/>
              <a:t>Hc</a:t>
            </a:r>
            <a:r>
              <a:rPr lang="en-US" sz="2500" dirty="0"/>
              <a:t> 19; 4</a:t>
            </a:r>
          </a:p>
        </p:txBody>
      </p:sp>
      <p:pic>
        <p:nvPicPr>
          <p:cNvPr id="9220"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715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0425-san-marco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981200"/>
            <a:ext cx="1143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122158"/>
      </p:ext>
    </p:extLst>
  </p:cSld>
  <p:clrMapOvr>
    <a:masterClrMapping/>
  </p:clrMapOvr>
  <p:transition advTm="8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500"/>
                                        <p:tgtEl>
                                          <p:spTgt spid="11267">
                                            <p:txEl>
                                              <p:pRg st="0" end="0"/>
                                            </p:txEl>
                                          </p:spTgt>
                                        </p:tgtEl>
                                      </p:cBhvr>
                                    </p:animEffect>
                                    <p:anim calcmode="lin" valueType="num">
                                      <p:cBhvr>
                                        <p:cTn id="1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fade">
                                      <p:cBhvr>
                                        <p:cTn id="19" dur="500"/>
                                        <p:tgtEl>
                                          <p:spTgt spid="11267">
                                            <p:txEl>
                                              <p:pRg st="1" end="1"/>
                                            </p:txEl>
                                          </p:spTgt>
                                        </p:tgtEl>
                                      </p:cBhvr>
                                    </p:animEffect>
                                    <p:anim calcmode="lin" valueType="num">
                                      <p:cBhvr>
                                        <p:cTn id="20"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12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Effect transition="in" filter="fade">
                                      <p:cBhvr>
                                        <p:cTn id="26" dur="500"/>
                                        <p:tgtEl>
                                          <p:spTgt spid="11267">
                                            <p:txEl>
                                              <p:pRg st="3" end="3"/>
                                            </p:txEl>
                                          </p:spTgt>
                                        </p:tgtEl>
                                      </p:cBhvr>
                                    </p:animEffect>
                                    <p:anim calcmode="lin" valueType="num">
                                      <p:cBhvr>
                                        <p:cTn id="27"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1267">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Effect transition="in" filter="fade">
                                      <p:cBhvr>
                                        <p:cTn id="31" dur="500"/>
                                        <p:tgtEl>
                                          <p:spTgt spid="11267">
                                            <p:txEl>
                                              <p:pRg st="4" end="4"/>
                                            </p:txEl>
                                          </p:spTgt>
                                        </p:tgtEl>
                                      </p:cBhvr>
                                    </p:animEffect>
                                    <p:anim calcmode="lin" valueType="num">
                                      <p:cBhvr>
                                        <p:cTn id="32"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126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11267">
                                            <p:txEl>
                                              <p:pRg st="6" end="6"/>
                                            </p:txEl>
                                          </p:spTgt>
                                        </p:tgtEl>
                                        <p:attrNameLst>
                                          <p:attrName>style.visibility</p:attrName>
                                        </p:attrNameLst>
                                      </p:cBhvr>
                                      <p:to>
                                        <p:strVal val="visible"/>
                                      </p:to>
                                    </p:set>
                                    <p:animEffect transition="in" filter="fade">
                                      <p:cBhvr>
                                        <p:cTn id="38" dur="500"/>
                                        <p:tgtEl>
                                          <p:spTgt spid="11267">
                                            <p:txEl>
                                              <p:pRg st="6" end="6"/>
                                            </p:txEl>
                                          </p:spTgt>
                                        </p:tgtEl>
                                      </p:cBhvr>
                                    </p:animEffect>
                                    <p:anim calcmode="lin" valueType="num">
                                      <p:cBhvr>
                                        <p:cTn id="39"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1126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4" presetClass="entr" presetSubtype="0" fill="hold" grpId="0" nodeType="clickEffect">
                                  <p:stCondLst>
                                    <p:cond delay="0"/>
                                  </p:stCondLst>
                                  <p:childTnLst>
                                    <p:set>
                                      <p:cBhvr>
                                        <p:cTn id="44" dur="1" fill="hold">
                                          <p:stCondLst>
                                            <p:cond delay="0"/>
                                          </p:stCondLst>
                                        </p:cTn>
                                        <p:tgtEl>
                                          <p:spTgt spid="11267">
                                            <p:txEl>
                                              <p:pRg st="7" end="7"/>
                                            </p:txEl>
                                          </p:spTgt>
                                        </p:tgtEl>
                                        <p:attrNameLst>
                                          <p:attrName>style.visibility</p:attrName>
                                        </p:attrNameLst>
                                      </p:cBhvr>
                                      <p:to>
                                        <p:strVal val="visible"/>
                                      </p:to>
                                    </p:set>
                                    <p:animEffect transition="in" filter="fade">
                                      <p:cBhvr>
                                        <p:cTn id="45" dur="500"/>
                                        <p:tgtEl>
                                          <p:spTgt spid="11267">
                                            <p:txEl>
                                              <p:pRg st="7" end="7"/>
                                            </p:txEl>
                                          </p:spTgt>
                                        </p:tgtEl>
                                      </p:cBhvr>
                                    </p:animEffect>
                                    <p:anim calcmode="lin" valueType="num">
                                      <p:cBhvr>
                                        <p:cTn id="46"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1267">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92100"/>
            <a:ext cx="6705600" cy="1231900"/>
          </a:xfrm>
        </p:spPr>
        <p:txBody>
          <a:bodyPr/>
          <a:lstStyle/>
          <a:p>
            <a:pPr eaLnBrk="1" hangingPunct="1">
              <a:defRPr/>
            </a:pPr>
            <a:r>
              <a:rPr lang="en-US" sz="3500" b="1">
                <a:solidFill>
                  <a:schemeClr val="tx1"/>
                </a:solidFill>
              </a:rPr>
              <a:t>ANTECEDENTES DE LA        RENOVACION CARISMATICA</a:t>
            </a:r>
          </a:p>
        </p:txBody>
      </p:sp>
      <p:sp>
        <p:nvSpPr>
          <p:cNvPr id="12291" name="Rectangle 3"/>
          <p:cNvSpPr>
            <a:spLocks noGrp="1" noChangeArrowheads="1"/>
          </p:cNvSpPr>
          <p:nvPr>
            <p:ph idx="1"/>
          </p:nvPr>
        </p:nvSpPr>
        <p:spPr/>
        <p:txBody>
          <a:bodyPr>
            <a:normAutofit lnSpcReduction="10000"/>
          </a:bodyPr>
          <a:lstStyle/>
          <a:p>
            <a:pPr eaLnBrk="1" hangingPunct="1">
              <a:defRPr/>
            </a:pPr>
            <a:endParaRPr lang="en-US" b="1" dirty="0"/>
          </a:p>
          <a:p>
            <a:pPr eaLnBrk="1" hangingPunct="1">
              <a:defRPr/>
            </a:pPr>
            <a:r>
              <a:rPr lang="en-US" b="1" dirty="0"/>
              <a:t>S.S. EL PAPA PIO XII</a:t>
            </a:r>
          </a:p>
          <a:p>
            <a:pPr lvl="1" eaLnBrk="1" hangingPunct="1">
              <a:defRPr/>
            </a:pPr>
            <a:r>
              <a:rPr lang="en-US" dirty="0"/>
              <a:t>El 14 de </a:t>
            </a:r>
            <a:r>
              <a:rPr lang="en-US" dirty="0" err="1"/>
              <a:t>Octubre</a:t>
            </a:r>
            <a:r>
              <a:rPr lang="en-US" dirty="0"/>
              <a:t> de 1951. </a:t>
            </a:r>
            <a:r>
              <a:rPr lang="en-US" dirty="0" err="1"/>
              <a:t>Reune</a:t>
            </a:r>
            <a:r>
              <a:rPr lang="en-US" dirty="0"/>
              <a:t> en Roma un </a:t>
            </a:r>
            <a:r>
              <a:rPr lang="en-US" dirty="0" err="1"/>
              <a:t>Congreso</a:t>
            </a:r>
            <a:r>
              <a:rPr lang="en-US" dirty="0"/>
              <a:t> Mundial  </a:t>
            </a:r>
            <a:r>
              <a:rPr lang="en-US" dirty="0" err="1"/>
              <a:t>para</a:t>
            </a:r>
            <a:r>
              <a:rPr lang="en-US" dirty="0"/>
              <a:t> el </a:t>
            </a:r>
            <a:r>
              <a:rPr lang="en-US" dirty="0" err="1"/>
              <a:t>apostolado</a:t>
            </a:r>
            <a:r>
              <a:rPr lang="en-US" dirty="0"/>
              <a:t> de los </a:t>
            </a:r>
            <a:r>
              <a:rPr lang="en-US" dirty="0" err="1"/>
              <a:t>Laicos</a:t>
            </a:r>
            <a:endParaRPr lang="en-US" dirty="0"/>
          </a:p>
          <a:p>
            <a:pPr eaLnBrk="1" hangingPunct="1">
              <a:defRPr/>
            </a:pPr>
            <a:endParaRPr lang="en-US" dirty="0"/>
          </a:p>
          <a:p>
            <a:pPr eaLnBrk="1" hangingPunct="1">
              <a:defRPr/>
            </a:pPr>
            <a:r>
              <a:rPr lang="en-US" b="1" dirty="0"/>
              <a:t>S. S. EL PAPA JUAN XXIII</a:t>
            </a:r>
          </a:p>
          <a:p>
            <a:pPr lvl="1" eaLnBrk="1" hangingPunct="1">
              <a:defRPr/>
            </a:pPr>
            <a:r>
              <a:rPr lang="en-US" dirty="0"/>
              <a:t>El 25 de </a:t>
            </a:r>
            <a:r>
              <a:rPr lang="en-US" dirty="0" err="1"/>
              <a:t>Enero</a:t>
            </a:r>
            <a:r>
              <a:rPr lang="en-US" dirty="0"/>
              <a:t> de 1959 </a:t>
            </a:r>
            <a:r>
              <a:rPr lang="en-US" dirty="0" err="1"/>
              <a:t>anunciaba</a:t>
            </a:r>
            <a:r>
              <a:rPr lang="en-US" dirty="0"/>
              <a:t> </a:t>
            </a:r>
            <a:r>
              <a:rPr lang="en-US" dirty="0" err="1"/>
              <a:t>su</a:t>
            </a:r>
            <a:r>
              <a:rPr lang="en-US" dirty="0"/>
              <a:t> </a:t>
            </a:r>
            <a:r>
              <a:rPr lang="en-US" dirty="0" err="1"/>
              <a:t>propósito</a:t>
            </a:r>
            <a:r>
              <a:rPr lang="en-US" dirty="0"/>
              <a:t> de </a:t>
            </a:r>
            <a:r>
              <a:rPr lang="en-US" dirty="0" err="1"/>
              <a:t>convocar</a:t>
            </a:r>
            <a:r>
              <a:rPr lang="en-US" dirty="0"/>
              <a:t> un  </a:t>
            </a:r>
            <a:r>
              <a:rPr lang="en-US" dirty="0" err="1"/>
              <a:t>concilio</a:t>
            </a:r>
            <a:r>
              <a:rPr lang="en-US" dirty="0"/>
              <a:t> </a:t>
            </a:r>
            <a:r>
              <a:rPr lang="en-US" dirty="0" err="1"/>
              <a:t>ecuménico</a:t>
            </a:r>
            <a:endParaRPr lang="en-US" dirty="0"/>
          </a:p>
          <a:p>
            <a:pPr lvl="1" eaLnBrk="1" hangingPunct="1">
              <a:buFont typeface="Tahoma" charset="0"/>
              <a:buNone/>
              <a:defRPr/>
            </a:pPr>
            <a:endParaRPr lang="en-US" dirty="0"/>
          </a:p>
          <a:p>
            <a:pPr eaLnBrk="1" hangingPunct="1">
              <a:defRPr/>
            </a:pPr>
            <a:endParaRPr lang="en-US" dirty="0"/>
          </a:p>
          <a:p>
            <a:pPr eaLnBrk="1" hangingPunct="1">
              <a:defRPr/>
            </a:pPr>
            <a:endParaRPr lang="en-US" dirty="0"/>
          </a:p>
        </p:txBody>
      </p:sp>
      <p:pic>
        <p:nvPicPr>
          <p:cNvPr id="10244"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21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4478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581400"/>
            <a:ext cx="103632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442268"/>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dissolve">
                                      <p:cBhvr>
                                        <p:cTn id="15" dur="500"/>
                                        <p:tgtEl>
                                          <p:spTgt spid="122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291">
                                            <p:txEl>
                                              <p:pRg st="4" end="4"/>
                                            </p:txEl>
                                          </p:spTgt>
                                        </p:tgtEl>
                                        <p:attrNameLst>
                                          <p:attrName>style.visibility</p:attrName>
                                        </p:attrNameLst>
                                      </p:cBhvr>
                                      <p:to>
                                        <p:strVal val="visible"/>
                                      </p:to>
                                    </p:set>
                                    <p:animEffect transition="in" filter="dissolve">
                                      <p:cBhvr>
                                        <p:cTn id="20" dur="500"/>
                                        <p:tgtEl>
                                          <p:spTgt spid="12291">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Effect transition="in" filter="dissolve">
                                      <p:cBhvr>
                                        <p:cTn id="23"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54188" y="381000"/>
            <a:ext cx="6932612" cy="1295400"/>
          </a:xfrm>
        </p:spPr>
        <p:txBody>
          <a:bodyPr/>
          <a:lstStyle/>
          <a:p>
            <a:pPr eaLnBrk="1" hangingPunct="1">
              <a:defRPr/>
            </a:pPr>
            <a:r>
              <a:rPr lang="en-US" sz="4000"/>
              <a:t>	</a:t>
            </a:r>
            <a:r>
              <a:rPr lang="en-US" sz="3500" b="1">
                <a:solidFill>
                  <a:schemeClr val="tx1"/>
                </a:solidFill>
              </a:rPr>
              <a:t>ANTECEDENTES DE LA       RENOVACION CARISMATICA</a:t>
            </a:r>
          </a:p>
        </p:txBody>
      </p:sp>
      <p:sp>
        <p:nvSpPr>
          <p:cNvPr id="13315" name="Rectangle 3"/>
          <p:cNvSpPr>
            <a:spLocks noGrp="1" noChangeArrowheads="1"/>
          </p:cNvSpPr>
          <p:nvPr>
            <p:ph idx="1"/>
          </p:nvPr>
        </p:nvSpPr>
        <p:spPr>
          <a:xfrm>
            <a:off x="0" y="1905000"/>
            <a:ext cx="8686800" cy="5181600"/>
          </a:xfrm>
        </p:spPr>
        <p:txBody>
          <a:bodyPr/>
          <a:lstStyle/>
          <a:p>
            <a:pPr eaLnBrk="1" hangingPunct="1">
              <a:defRPr/>
            </a:pPr>
            <a:r>
              <a:rPr lang="en-US" b="1"/>
              <a:t>S. S. EL PAPA JUAN XXIII</a:t>
            </a:r>
          </a:p>
          <a:p>
            <a:pPr lvl="1" eaLnBrk="1" hangingPunct="1">
              <a:buFont typeface="Tahoma" charset="0"/>
              <a:buNone/>
              <a:defRPr/>
            </a:pPr>
            <a:r>
              <a:rPr lang="en-US" sz="3200"/>
              <a:t>Lo convocaba solemnemente el 25 de Diciembre de 1961 (concilio vaticano II)</a:t>
            </a:r>
          </a:p>
          <a:p>
            <a:pPr lvl="1" eaLnBrk="1" hangingPunct="1">
              <a:defRPr/>
            </a:pPr>
            <a:endParaRPr lang="en-US" sz="3200"/>
          </a:p>
          <a:p>
            <a:pPr eaLnBrk="1" hangingPunct="1">
              <a:defRPr/>
            </a:pPr>
            <a:r>
              <a:rPr lang="en-US" b="1"/>
              <a:t>S. S. PABLO VI</a:t>
            </a:r>
          </a:p>
          <a:p>
            <a:pPr lvl="1" eaLnBrk="1" hangingPunct="1">
              <a:buFont typeface="Tahoma" charset="0"/>
              <a:buNone/>
              <a:defRPr/>
            </a:pPr>
            <a:r>
              <a:rPr lang="en-US" sz="3200"/>
              <a:t>Clausura el Concilio Ecumenico Vaticano II</a:t>
            </a:r>
          </a:p>
          <a:p>
            <a:pPr lvl="1" eaLnBrk="1" hangingPunct="1">
              <a:buFont typeface="Tahoma" charset="0"/>
              <a:buNone/>
              <a:defRPr/>
            </a:pPr>
            <a:r>
              <a:rPr lang="en-US" sz="3200"/>
              <a:t>Ceremonia al aire libre en la Plaza de San Pedro el 8 de Diciembre de 1965</a:t>
            </a:r>
          </a:p>
          <a:p>
            <a:pPr lvl="1" eaLnBrk="1" hangingPunct="1">
              <a:defRPr/>
            </a:pPr>
            <a:endParaRPr lang="en-US" sz="3200"/>
          </a:p>
          <a:p>
            <a:pPr eaLnBrk="1" hangingPunct="1">
              <a:defRPr/>
            </a:pPr>
            <a:endParaRPr lang="en-US" sz="3600"/>
          </a:p>
          <a:p>
            <a:pPr eaLnBrk="1" hangingPunct="1">
              <a:defRPr/>
            </a:pPr>
            <a:endParaRPr lang="en-US" sz="3600"/>
          </a:p>
        </p:txBody>
      </p:sp>
      <p:pic>
        <p:nvPicPr>
          <p:cNvPr id="11268"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593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515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42183"/>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dissolve">
                                      <p:cBhvr>
                                        <p:cTn id="12" dur="500"/>
                                        <p:tgtEl>
                                          <p:spTgt spid="1331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dissolve">
                                      <p:cBhvr>
                                        <p:cTn id="15" dur="500"/>
                                        <p:tgtEl>
                                          <p:spTgt spid="1331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315">
                                            <p:txEl>
                                              <p:pRg st="3" end="3"/>
                                            </p:txEl>
                                          </p:spTgt>
                                        </p:tgtEl>
                                        <p:attrNameLst>
                                          <p:attrName>style.visibility</p:attrName>
                                        </p:attrNameLst>
                                      </p:cBhvr>
                                      <p:to>
                                        <p:strVal val="visible"/>
                                      </p:to>
                                    </p:set>
                                    <p:animEffect transition="in" filter="dissolve">
                                      <p:cBhvr>
                                        <p:cTn id="20" dur="500"/>
                                        <p:tgtEl>
                                          <p:spTgt spid="1331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dissolve">
                                      <p:cBhvr>
                                        <p:cTn id="23" dur="500"/>
                                        <p:tgtEl>
                                          <p:spTgt spid="1331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315">
                                            <p:txEl>
                                              <p:pRg st="5" end="5"/>
                                            </p:txEl>
                                          </p:spTgt>
                                        </p:tgtEl>
                                        <p:attrNameLst>
                                          <p:attrName>style.visibility</p:attrName>
                                        </p:attrNameLst>
                                      </p:cBhvr>
                                      <p:to>
                                        <p:strVal val="visible"/>
                                      </p:to>
                                    </p:set>
                                    <p:animEffect transition="in" filter="dissolve">
                                      <p:cBhvr>
                                        <p:cTn id="26"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4188" y="292100"/>
            <a:ext cx="6932612" cy="1308100"/>
          </a:xfrm>
        </p:spPr>
        <p:txBody>
          <a:bodyPr/>
          <a:lstStyle/>
          <a:p>
            <a:pPr eaLnBrk="1" hangingPunct="1">
              <a:defRPr/>
            </a:pPr>
            <a:r>
              <a:rPr lang="en-US" sz="3500" b="1" dirty="0">
                <a:solidFill>
                  <a:schemeClr val="tx1"/>
                </a:solidFill>
              </a:rPr>
              <a:t>LA   BUSQUEDA  DEL </a:t>
            </a:r>
            <a:br>
              <a:rPr lang="en-US" sz="3500" b="1" dirty="0">
                <a:solidFill>
                  <a:schemeClr val="tx1"/>
                </a:solidFill>
              </a:rPr>
            </a:br>
            <a:r>
              <a:rPr lang="en-US" sz="3500" b="1" dirty="0">
                <a:solidFill>
                  <a:schemeClr val="tx1"/>
                </a:solidFill>
              </a:rPr>
              <a:t>ESPIRITU SANTO</a:t>
            </a:r>
            <a:r>
              <a:rPr lang="en-US" sz="4000" dirty="0"/>
              <a:t> </a:t>
            </a:r>
          </a:p>
        </p:txBody>
      </p:sp>
      <p:sp>
        <p:nvSpPr>
          <p:cNvPr id="15363" name="Rectangle 3"/>
          <p:cNvSpPr>
            <a:spLocks noGrp="1" noChangeArrowheads="1"/>
          </p:cNvSpPr>
          <p:nvPr>
            <p:ph idx="1"/>
          </p:nvPr>
        </p:nvSpPr>
        <p:spPr>
          <a:xfrm>
            <a:off x="0" y="1828800"/>
            <a:ext cx="7010400" cy="4876800"/>
          </a:xfrm>
        </p:spPr>
        <p:txBody>
          <a:bodyPr/>
          <a:lstStyle/>
          <a:p>
            <a:pPr eaLnBrk="1" hangingPunct="1">
              <a:defRPr/>
            </a:pPr>
            <a:r>
              <a:rPr lang="en-US" dirty="0" err="1"/>
              <a:t>Agosto</a:t>
            </a:r>
            <a:r>
              <a:rPr lang="en-US" dirty="0"/>
              <a:t> 1966 </a:t>
            </a:r>
            <a:r>
              <a:rPr lang="en-US" dirty="0" err="1"/>
              <a:t>Congreso</a:t>
            </a:r>
            <a:r>
              <a:rPr lang="en-US" dirty="0"/>
              <a:t> National de “</a:t>
            </a:r>
            <a:r>
              <a:rPr lang="en-US" dirty="0" err="1"/>
              <a:t>Cursillos</a:t>
            </a:r>
            <a:r>
              <a:rPr lang="en-US" dirty="0"/>
              <a:t> de </a:t>
            </a:r>
            <a:r>
              <a:rPr lang="en-US" dirty="0" err="1"/>
              <a:t>Cristiandad</a:t>
            </a:r>
            <a:r>
              <a:rPr lang="en-US" dirty="0"/>
              <a:t>” </a:t>
            </a:r>
          </a:p>
          <a:p>
            <a:pPr eaLnBrk="1" hangingPunct="1">
              <a:defRPr/>
            </a:pPr>
            <a:endParaRPr lang="en-US" dirty="0"/>
          </a:p>
          <a:p>
            <a:pPr eaLnBrk="1" hangingPunct="1">
              <a:defRPr/>
            </a:pPr>
            <a:r>
              <a:rPr lang="en-US" sz="2800" dirty="0"/>
              <a:t>Steve Clark </a:t>
            </a:r>
            <a:r>
              <a:rPr lang="en-US" sz="2800" dirty="0" err="1"/>
              <a:t>graduado</a:t>
            </a:r>
            <a:r>
              <a:rPr lang="en-US" sz="2800" dirty="0"/>
              <a:t> de la </a:t>
            </a:r>
            <a:r>
              <a:rPr lang="en-US" sz="2800" dirty="0" err="1"/>
              <a:t>universidad</a:t>
            </a:r>
            <a:r>
              <a:rPr lang="en-US" sz="2800" dirty="0"/>
              <a:t> de Michigan State </a:t>
            </a:r>
            <a:r>
              <a:rPr lang="en-US" sz="2800" dirty="0" err="1"/>
              <a:t>enseña</a:t>
            </a:r>
            <a:r>
              <a:rPr lang="en-US" sz="2800" dirty="0"/>
              <a:t> a los  </a:t>
            </a:r>
            <a:r>
              <a:rPr lang="en-US" sz="2800" dirty="0" err="1"/>
              <a:t>profesores</a:t>
            </a:r>
            <a:r>
              <a:rPr lang="en-US" sz="2800" dirty="0"/>
              <a:t> de la Universidad de Duquesne en Pittsburg (</a:t>
            </a:r>
            <a:r>
              <a:rPr lang="en-US" sz="2800" dirty="0" err="1"/>
              <a:t>Pensilvannia</a:t>
            </a:r>
            <a:r>
              <a:rPr lang="en-US" sz="2800" dirty="0"/>
              <a:t>) el </a:t>
            </a:r>
            <a:r>
              <a:rPr lang="en-US" sz="2800" dirty="0" err="1"/>
              <a:t>libro</a:t>
            </a:r>
            <a:r>
              <a:rPr lang="en-US" sz="2800" dirty="0"/>
              <a:t> “La Cruz y el </a:t>
            </a:r>
            <a:r>
              <a:rPr lang="en-US" sz="2800" dirty="0" err="1"/>
              <a:t>puñal</a:t>
            </a:r>
            <a:r>
              <a:rPr lang="en-US" sz="2800" dirty="0"/>
              <a:t>” </a:t>
            </a:r>
            <a:r>
              <a:rPr lang="en-US" sz="2800" dirty="0" err="1"/>
              <a:t>sobre</a:t>
            </a:r>
            <a:r>
              <a:rPr lang="en-US" sz="2800" dirty="0"/>
              <a:t> el </a:t>
            </a:r>
            <a:r>
              <a:rPr lang="en-US" sz="2800" dirty="0" err="1"/>
              <a:t>apostolado</a:t>
            </a:r>
            <a:r>
              <a:rPr lang="en-US" sz="2800" dirty="0"/>
              <a:t> de David Wilkerson entre los </a:t>
            </a:r>
            <a:r>
              <a:rPr lang="en-US" sz="2800" dirty="0" err="1"/>
              <a:t>drogadictos</a:t>
            </a:r>
            <a:r>
              <a:rPr lang="en-US" sz="2800" dirty="0"/>
              <a:t> en Nueva York.</a:t>
            </a:r>
          </a:p>
        </p:txBody>
      </p:sp>
      <p:pic>
        <p:nvPicPr>
          <p:cNvPr id="13316"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441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58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95600"/>
            <a:ext cx="1905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463669"/>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600">
                                          <p:stCondLst>
                                            <p:cond delay="0"/>
                                          </p:stCondLst>
                                        </p:cTn>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8800" y="292100"/>
            <a:ext cx="7315200" cy="1231900"/>
          </a:xfrm>
        </p:spPr>
        <p:txBody>
          <a:bodyPr/>
          <a:lstStyle/>
          <a:p>
            <a:pPr eaLnBrk="1" hangingPunct="1">
              <a:defRPr/>
            </a:pPr>
            <a:r>
              <a:rPr lang="en-US" sz="3500" b="1">
                <a:solidFill>
                  <a:schemeClr val="tx1"/>
                </a:solidFill>
              </a:rPr>
              <a:t>LA NECESIDAD  DE  LA EXPERIENCIA   ESPIRITUAL</a:t>
            </a:r>
          </a:p>
        </p:txBody>
      </p:sp>
      <p:sp>
        <p:nvSpPr>
          <p:cNvPr id="16387" name="Rectangle 3"/>
          <p:cNvSpPr>
            <a:spLocks noGrp="1" noChangeArrowheads="1"/>
          </p:cNvSpPr>
          <p:nvPr>
            <p:ph idx="1"/>
          </p:nvPr>
        </p:nvSpPr>
        <p:spPr>
          <a:xfrm>
            <a:off x="304800" y="1905000"/>
            <a:ext cx="8382000" cy="4953000"/>
          </a:xfrm>
        </p:spPr>
        <p:txBody>
          <a:bodyPr/>
          <a:lstStyle/>
          <a:p>
            <a:pPr eaLnBrk="1" hangingPunct="1">
              <a:lnSpc>
                <a:spcPct val="90000"/>
              </a:lnSpc>
              <a:defRPr/>
            </a:pPr>
            <a:r>
              <a:rPr lang="en-US"/>
              <a:t>Otoño de 1966</a:t>
            </a:r>
          </a:p>
          <a:p>
            <a:pPr eaLnBrk="1" hangingPunct="1">
              <a:lnSpc>
                <a:spcPct val="90000"/>
              </a:lnSpc>
              <a:defRPr/>
            </a:pPr>
            <a:r>
              <a:rPr lang="en-US" sz="3000"/>
              <a:t>Varios hombres católicos miembros de la Universidad de  Duquesne del Espiritu Santo se reunian frecuentemente en ratos de oración fervorosa y en conversaciones acerca de la vitalidad de la vida de FE.</a:t>
            </a:r>
            <a:r>
              <a:rPr lang="en-US"/>
              <a:t> </a:t>
            </a:r>
          </a:p>
          <a:p>
            <a:pPr eaLnBrk="1" hangingPunct="1">
              <a:lnSpc>
                <a:spcPct val="90000"/>
              </a:lnSpc>
              <a:defRPr/>
            </a:pPr>
            <a:endParaRPr lang="en-US" sz="2000"/>
          </a:p>
          <a:p>
            <a:pPr lvl="2" eaLnBrk="1" hangingPunct="1">
              <a:lnSpc>
                <a:spcPct val="90000"/>
              </a:lnSpc>
              <a:defRPr/>
            </a:pPr>
            <a:r>
              <a:rPr lang="en-US"/>
              <a:t>Vacio espiritual</a:t>
            </a:r>
          </a:p>
          <a:p>
            <a:pPr lvl="2" eaLnBrk="1" hangingPunct="1">
              <a:lnSpc>
                <a:spcPct val="90000"/>
              </a:lnSpc>
              <a:defRPr/>
            </a:pPr>
            <a:r>
              <a:rPr lang="en-US"/>
              <a:t>Hechos de los Apostoles</a:t>
            </a:r>
          </a:p>
          <a:p>
            <a:pPr lvl="2" eaLnBrk="1" hangingPunct="1">
              <a:lnSpc>
                <a:spcPct val="90000"/>
              </a:lnSpc>
              <a:defRPr/>
            </a:pPr>
            <a:r>
              <a:rPr lang="en-US"/>
              <a:t>Empiezan a pedir lo mismo</a:t>
            </a:r>
          </a:p>
          <a:p>
            <a:pPr lvl="2" eaLnBrk="1" hangingPunct="1">
              <a:lnSpc>
                <a:spcPct val="90000"/>
              </a:lnSpc>
              <a:defRPr/>
            </a:pPr>
            <a:r>
              <a:rPr lang="en-US"/>
              <a:t>“Ven Espiritu Santo”</a:t>
            </a:r>
          </a:p>
        </p:txBody>
      </p:sp>
      <p:pic>
        <p:nvPicPr>
          <p:cNvPr id="14340"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574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203126"/>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600">
                                          <p:stCondLst>
                                            <p:cond delay="0"/>
                                          </p:stCondLst>
                                        </p:cTn>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randombar(horizontal)">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randombar(horizontal)">
                                      <p:cBhvr>
                                        <p:cTn id="17" dur="500"/>
                                        <p:tgtEl>
                                          <p:spTgt spid="16387">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randombar(horizontal)">
                                      <p:cBhvr>
                                        <p:cTn id="20" dur="500"/>
                                        <p:tgtEl>
                                          <p:spTgt spid="16387">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randombar(horizontal)">
                                      <p:cBhvr>
                                        <p:cTn id="23" dur="500"/>
                                        <p:tgtEl>
                                          <p:spTgt spid="16387">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randombar(horizontal)">
                                      <p:cBhvr>
                                        <p:cTn id="26" dur="500"/>
                                        <p:tgtEl>
                                          <p:spTgt spid="16387">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randombar(horizontal)">
                                      <p:cBhvr>
                                        <p:cTn id="29"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292100"/>
            <a:ext cx="7696200" cy="1231900"/>
          </a:xfrm>
        </p:spPr>
        <p:txBody>
          <a:bodyPr/>
          <a:lstStyle/>
          <a:p>
            <a:pPr eaLnBrk="1" hangingPunct="1">
              <a:defRPr/>
            </a:pPr>
            <a:r>
              <a:rPr lang="en-US" sz="3500" b="1">
                <a:solidFill>
                  <a:schemeClr val="tx1"/>
                </a:solidFill>
              </a:rPr>
              <a:t>EL  1er RETIRO CARISMATICO</a:t>
            </a:r>
          </a:p>
        </p:txBody>
      </p:sp>
      <p:sp>
        <p:nvSpPr>
          <p:cNvPr id="17411" name="Rectangle 3"/>
          <p:cNvSpPr>
            <a:spLocks noGrp="1" noChangeArrowheads="1"/>
          </p:cNvSpPr>
          <p:nvPr>
            <p:ph idx="1"/>
          </p:nvPr>
        </p:nvSpPr>
        <p:spPr>
          <a:xfrm>
            <a:off x="76200" y="1905000"/>
            <a:ext cx="8229600" cy="4114800"/>
          </a:xfrm>
        </p:spPr>
        <p:txBody>
          <a:bodyPr/>
          <a:lstStyle/>
          <a:p>
            <a:pPr eaLnBrk="1" hangingPunct="1">
              <a:lnSpc>
                <a:spcPct val="90000"/>
              </a:lnSpc>
              <a:defRPr/>
            </a:pPr>
            <a:endParaRPr lang="en-US" sz="2800" dirty="0"/>
          </a:p>
          <a:p>
            <a:pPr eaLnBrk="1" hangingPunct="1">
              <a:lnSpc>
                <a:spcPct val="90000"/>
              </a:lnSpc>
              <a:defRPr/>
            </a:pPr>
            <a:r>
              <a:rPr lang="en-US" sz="2800" dirty="0" err="1"/>
              <a:t>Febrero</a:t>
            </a:r>
            <a:r>
              <a:rPr lang="en-US" sz="2800" dirty="0"/>
              <a:t> 17-19 de 1967</a:t>
            </a:r>
          </a:p>
          <a:p>
            <a:pPr eaLnBrk="1" hangingPunct="1">
              <a:lnSpc>
                <a:spcPct val="90000"/>
              </a:lnSpc>
              <a:defRPr/>
            </a:pPr>
            <a:r>
              <a:rPr lang="en-US" sz="2800" dirty="0"/>
              <a:t> </a:t>
            </a:r>
            <a:r>
              <a:rPr lang="en-US" sz="2800" dirty="0" err="1"/>
              <a:t>Unas</a:t>
            </a:r>
            <a:r>
              <a:rPr lang="en-US" sz="2800" dirty="0"/>
              <a:t> 30 personas </a:t>
            </a:r>
            <a:r>
              <a:rPr lang="en-US" sz="2800" dirty="0" err="1"/>
              <a:t>hacen</a:t>
            </a:r>
            <a:r>
              <a:rPr lang="en-US" sz="2800" dirty="0"/>
              <a:t> un </a:t>
            </a:r>
            <a:r>
              <a:rPr lang="en-US" sz="2800" dirty="0" err="1"/>
              <a:t>retiro</a:t>
            </a:r>
            <a:r>
              <a:rPr lang="en-US" sz="2800" dirty="0"/>
              <a:t> de fin de </a:t>
            </a:r>
            <a:r>
              <a:rPr lang="en-US" sz="2800" dirty="0" err="1"/>
              <a:t>semana</a:t>
            </a:r>
            <a:r>
              <a:rPr lang="en-US" sz="2800" dirty="0"/>
              <a:t> “el </a:t>
            </a:r>
            <a:r>
              <a:rPr lang="en-US" sz="2800" dirty="0" err="1"/>
              <a:t>retiro</a:t>
            </a:r>
            <a:r>
              <a:rPr lang="en-US" sz="2800" dirty="0"/>
              <a:t> de Duquesne”</a:t>
            </a:r>
          </a:p>
          <a:p>
            <a:pPr eaLnBrk="1" hangingPunct="1">
              <a:lnSpc>
                <a:spcPct val="90000"/>
              </a:lnSpc>
              <a:defRPr/>
            </a:pPr>
            <a:r>
              <a:rPr lang="en-US" sz="2800" dirty="0" err="1"/>
              <a:t>Todo</a:t>
            </a:r>
            <a:r>
              <a:rPr lang="en-US" sz="2800" dirty="0"/>
              <a:t> el </a:t>
            </a:r>
            <a:r>
              <a:rPr lang="en-US" sz="2800" dirty="0" err="1"/>
              <a:t>sabado</a:t>
            </a:r>
            <a:r>
              <a:rPr lang="en-US" sz="2800" dirty="0"/>
              <a:t> 18 </a:t>
            </a:r>
            <a:r>
              <a:rPr lang="en-US" sz="2800" dirty="0" err="1"/>
              <a:t>es</a:t>
            </a:r>
            <a:r>
              <a:rPr lang="en-US" sz="2800" dirty="0"/>
              <a:t> de </a:t>
            </a:r>
            <a:r>
              <a:rPr lang="en-US" sz="2800" dirty="0" err="1"/>
              <a:t>oración</a:t>
            </a:r>
            <a:r>
              <a:rPr lang="en-US" sz="2800" dirty="0"/>
              <a:t> y </a:t>
            </a:r>
            <a:r>
              <a:rPr lang="en-US" sz="2800" dirty="0" err="1"/>
              <a:t>estudio</a:t>
            </a:r>
            <a:endParaRPr lang="en-US" sz="2800" dirty="0"/>
          </a:p>
          <a:p>
            <a:pPr eaLnBrk="1" hangingPunct="1">
              <a:lnSpc>
                <a:spcPct val="90000"/>
              </a:lnSpc>
              <a:defRPr/>
            </a:pPr>
            <a:r>
              <a:rPr lang="en-US" sz="2800" dirty="0"/>
              <a:t>Oran </a:t>
            </a:r>
            <a:r>
              <a:rPr lang="en-US" sz="2800" dirty="0" err="1"/>
              <a:t>por</a:t>
            </a:r>
            <a:r>
              <a:rPr lang="en-US" sz="2800" dirty="0"/>
              <a:t> el </a:t>
            </a:r>
            <a:r>
              <a:rPr lang="en-US" sz="2800" dirty="0" err="1"/>
              <a:t>Bautismo</a:t>
            </a:r>
            <a:r>
              <a:rPr lang="en-US" sz="2800" dirty="0"/>
              <a:t> en el Espiritu</a:t>
            </a:r>
          </a:p>
          <a:p>
            <a:pPr eaLnBrk="1" hangingPunct="1">
              <a:lnSpc>
                <a:spcPct val="90000"/>
              </a:lnSpc>
              <a:defRPr/>
            </a:pPr>
            <a:r>
              <a:rPr lang="en-US" sz="2800" dirty="0" err="1"/>
              <a:t>Muchos</a:t>
            </a:r>
            <a:r>
              <a:rPr lang="en-US" sz="2800" dirty="0"/>
              <a:t> </a:t>
            </a:r>
            <a:r>
              <a:rPr lang="en-US" sz="2800" dirty="0" err="1"/>
              <a:t>tuvieron</a:t>
            </a:r>
            <a:r>
              <a:rPr lang="en-US" sz="2800" dirty="0"/>
              <a:t> la </a:t>
            </a:r>
            <a:r>
              <a:rPr lang="en-US" sz="2800" dirty="0" err="1"/>
              <a:t>certeza</a:t>
            </a:r>
            <a:r>
              <a:rPr lang="en-US" sz="2800" dirty="0"/>
              <a:t> </a:t>
            </a:r>
            <a:r>
              <a:rPr lang="en-US" sz="2800" dirty="0" err="1"/>
              <a:t>espiritual</a:t>
            </a:r>
            <a:r>
              <a:rPr lang="en-US" sz="2800" dirty="0"/>
              <a:t> </a:t>
            </a:r>
            <a:r>
              <a:rPr lang="en-US" sz="2800" dirty="0" err="1"/>
              <a:t>confirmada</a:t>
            </a:r>
            <a:r>
              <a:rPr lang="en-US" sz="2800" dirty="0"/>
              <a:t> </a:t>
            </a:r>
            <a:r>
              <a:rPr lang="en-US" sz="2800" dirty="0" err="1"/>
              <a:t>por</a:t>
            </a:r>
            <a:r>
              <a:rPr lang="en-US" sz="2800" dirty="0"/>
              <a:t> la </a:t>
            </a:r>
            <a:r>
              <a:rPr lang="en-US" sz="2800" dirty="0" err="1"/>
              <a:t>transformacion</a:t>
            </a:r>
            <a:r>
              <a:rPr lang="en-US" sz="2800" dirty="0"/>
              <a:t> interior y los </a:t>
            </a:r>
            <a:r>
              <a:rPr lang="en-US" sz="2800" dirty="0" err="1"/>
              <a:t>dones</a:t>
            </a:r>
            <a:r>
              <a:rPr lang="en-US" sz="2800" dirty="0"/>
              <a:t> </a:t>
            </a:r>
            <a:r>
              <a:rPr lang="en-US" sz="2800" dirty="0" err="1"/>
              <a:t>espirituales</a:t>
            </a:r>
            <a:r>
              <a:rPr lang="en-US" sz="2800" dirty="0"/>
              <a:t>.</a:t>
            </a:r>
          </a:p>
          <a:p>
            <a:pPr eaLnBrk="1" hangingPunct="1">
              <a:lnSpc>
                <a:spcPct val="90000"/>
              </a:lnSpc>
              <a:defRPr/>
            </a:pPr>
            <a:r>
              <a:rPr lang="en-US" sz="2800" dirty="0"/>
              <a:t>“</a:t>
            </a:r>
            <a:r>
              <a:rPr lang="en-US" sz="2800" dirty="0" err="1"/>
              <a:t>Pentecostés</a:t>
            </a:r>
            <a:r>
              <a:rPr lang="en-US" sz="2800" dirty="0"/>
              <a:t> personal y en </a:t>
            </a:r>
            <a:r>
              <a:rPr lang="en-US" sz="2800" dirty="0" err="1"/>
              <a:t>comunidad</a:t>
            </a:r>
            <a:r>
              <a:rPr lang="en-US" sz="2800" dirty="0"/>
              <a:t>”</a:t>
            </a:r>
          </a:p>
          <a:p>
            <a:pPr eaLnBrk="1" hangingPunct="1">
              <a:lnSpc>
                <a:spcPct val="90000"/>
              </a:lnSpc>
              <a:defRPr/>
            </a:pPr>
            <a:endParaRPr lang="en-US" sz="2800" dirty="0"/>
          </a:p>
        </p:txBody>
      </p:sp>
      <p:pic>
        <p:nvPicPr>
          <p:cNvPr id="15364"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289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689" y="14478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4472" y="3352800"/>
            <a:ext cx="1203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915795"/>
      </p:ext>
    </p:extLst>
  </p:cSld>
  <p:clrMapOvr>
    <a:masterClrMapping/>
  </p:clrMapOvr>
  <p:transition advTm="8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ppt_w</p:attrName>
                                        </p:attrNameLst>
                                      </p:cBhvr>
                                      <p:tavLst>
                                        <p:tav tm="0">
                                          <p:val>
                                            <p:strVal val="#ppt_w*2.5"/>
                                          </p:val>
                                        </p:tav>
                                        <p:tav tm="100000">
                                          <p:val>
                                            <p:strVal val="#ppt_w"/>
                                          </p:val>
                                        </p:tav>
                                      </p:tavLst>
                                    </p:anim>
                                    <p:anim calcmode="lin" valueType="num">
                                      <p:cBhvr>
                                        <p:cTn id="8" dur="2000" fill="hold"/>
                                        <p:tgtEl>
                                          <p:spTgt spid="17410"/>
                                        </p:tgtEl>
                                        <p:attrNameLst>
                                          <p:attrName>ppt_h</p:attrName>
                                        </p:attrNameLst>
                                      </p:cBhvr>
                                      <p:tavLst>
                                        <p:tav tm="0">
                                          <p:val>
                                            <p:strVal val="#ppt_h"/>
                                          </p:val>
                                        </p:tav>
                                        <p:tav tm="100000">
                                          <p:val>
                                            <p:strVal val="#ppt_h"/>
                                          </p:val>
                                        </p:tav>
                                      </p:tavLst>
                                    </p:anim>
                                    <p:anim calcmode="lin" valueType="num">
                                      <p:cBhvr>
                                        <p:cTn id="9" dur="2000" fill="hold"/>
                                        <p:tgtEl>
                                          <p:spTgt spid="1741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741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74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wipe(left)">
                                      <p:cBhvr>
                                        <p:cTn id="16" dur="500"/>
                                        <p:tgtEl>
                                          <p:spTgt spid="174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wipe(left)">
                                      <p:cBhvr>
                                        <p:cTn id="21" dur="500"/>
                                        <p:tgtEl>
                                          <p:spTgt spid="1741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wipe(left)">
                                      <p:cBhvr>
                                        <p:cTn id="26" dur="500"/>
                                        <p:tgtEl>
                                          <p:spTgt spid="1741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wipe(left)">
                                      <p:cBhvr>
                                        <p:cTn id="31" dur="500"/>
                                        <p:tgtEl>
                                          <p:spTgt spid="1741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wipe(left)">
                                      <p:cBhvr>
                                        <p:cTn id="36" dur="500"/>
                                        <p:tgtEl>
                                          <p:spTgt spid="17411">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411">
                                            <p:txEl>
                                              <p:pRg st="6" end="6"/>
                                            </p:txEl>
                                          </p:spTgt>
                                        </p:tgtEl>
                                        <p:attrNameLst>
                                          <p:attrName>style.visibility</p:attrName>
                                        </p:attrNameLst>
                                      </p:cBhvr>
                                      <p:to>
                                        <p:strVal val="visible"/>
                                      </p:to>
                                    </p:set>
                                    <p:animEffect transition="in" filter="wipe(left)">
                                      <p:cBhvr>
                                        <p:cTn id="41"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368300"/>
            <a:ext cx="7315200" cy="1231900"/>
          </a:xfrm>
        </p:spPr>
        <p:txBody>
          <a:bodyPr/>
          <a:lstStyle/>
          <a:p>
            <a:pPr eaLnBrk="1" hangingPunct="1">
              <a:defRPr/>
            </a:pPr>
            <a:r>
              <a:rPr lang="en-US"/>
              <a:t>	</a:t>
            </a:r>
            <a:r>
              <a:rPr lang="en-US" sz="3500" b="1">
                <a:solidFill>
                  <a:schemeClr val="tx1"/>
                </a:solidFill>
              </a:rPr>
              <a:t>E L    2do     R E T I R O</a:t>
            </a:r>
          </a:p>
        </p:txBody>
      </p:sp>
      <p:sp>
        <p:nvSpPr>
          <p:cNvPr id="18435" name="Rectangle 3"/>
          <p:cNvSpPr>
            <a:spLocks noGrp="1" noChangeArrowheads="1"/>
          </p:cNvSpPr>
          <p:nvPr>
            <p:ph idx="1"/>
          </p:nvPr>
        </p:nvSpPr>
        <p:spPr>
          <a:xfrm>
            <a:off x="457200" y="1905000"/>
            <a:ext cx="8458200" cy="4953000"/>
          </a:xfrm>
        </p:spPr>
        <p:txBody>
          <a:bodyPr/>
          <a:lstStyle/>
          <a:p>
            <a:pPr eaLnBrk="1" hangingPunct="1">
              <a:defRPr/>
            </a:pPr>
            <a:r>
              <a:rPr lang="en-US"/>
              <a:t>Pasada la semana santa de 1967 se organiza en Nostra Dame un 2o retiro para discernir que es lo Dios esta queriendo a traves de estos acontecimientos, asisten 80 personas 40 de Nostra Dame y 40 de la Universidad de Michigan State. Habia estudiantes, profesores y sacerdotes.</a:t>
            </a:r>
          </a:p>
          <a:p>
            <a:pPr eaLnBrk="1" hangingPunct="1">
              <a:defRPr/>
            </a:pPr>
            <a:endParaRPr lang="en-US"/>
          </a:p>
          <a:p>
            <a:pPr eaLnBrk="1" hangingPunct="1">
              <a:defRPr/>
            </a:pPr>
            <a:endParaRPr lang="en-US"/>
          </a:p>
          <a:p>
            <a:pPr eaLnBrk="1" hangingPunct="1">
              <a:defRPr/>
            </a:pPr>
            <a:endParaRPr lang="en-US"/>
          </a:p>
          <a:p>
            <a:pPr eaLnBrk="1" hangingPunct="1">
              <a:defRPr/>
            </a:pPr>
            <a:endParaRPr lang="en-US"/>
          </a:p>
        </p:txBody>
      </p:sp>
      <p:pic>
        <p:nvPicPr>
          <p:cNvPr id="16388"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2715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102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486400"/>
            <a:ext cx="152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descr="web_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54102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672784"/>
      </p:ext>
    </p:extLst>
  </p:cSld>
  <p:clrMapOvr>
    <a:masterClrMapping/>
  </p:clrMapOvr>
  <p:transition advTm="8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ppt_w</p:attrName>
                                        </p:attrNameLst>
                                      </p:cBhvr>
                                      <p:tavLst>
                                        <p:tav tm="0">
                                          <p:val>
                                            <p:strVal val="#ppt_w*2.5"/>
                                          </p:val>
                                        </p:tav>
                                        <p:tav tm="100000">
                                          <p:val>
                                            <p:strVal val="#ppt_w"/>
                                          </p:val>
                                        </p:tav>
                                      </p:tavLst>
                                    </p:anim>
                                    <p:anim calcmode="lin" valueType="num">
                                      <p:cBhvr>
                                        <p:cTn id="8" dur="2000" fill="hold"/>
                                        <p:tgtEl>
                                          <p:spTgt spid="18434"/>
                                        </p:tgtEl>
                                        <p:attrNameLst>
                                          <p:attrName>ppt_h</p:attrName>
                                        </p:attrNameLst>
                                      </p:cBhvr>
                                      <p:tavLst>
                                        <p:tav tm="0">
                                          <p:val>
                                            <p:strVal val="#ppt_h"/>
                                          </p:val>
                                        </p:tav>
                                        <p:tav tm="100000">
                                          <p:val>
                                            <p:strVal val="#ppt_h"/>
                                          </p:val>
                                        </p:tav>
                                      </p:tavLst>
                                    </p:anim>
                                    <p:anim calcmode="lin" valueType="num">
                                      <p:cBhvr>
                                        <p:cTn id="9" dur="2000" fill="hold"/>
                                        <p:tgtEl>
                                          <p:spTgt spid="1843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843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8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435">
                                            <p:txEl>
                                              <p:pRg st="0" end="0"/>
                                            </p:txEl>
                                          </p:spTgt>
                                        </p:tgtEl>
                                        <p:attrNameLst>
                                          <p:attrName>style.visibility</p:attrName>
                                        </p:attrNameLst>
                                      </p:cBhvr>
                                      <p:to>
                                        <p:strVal val="visible"/>
                                      </p:to>
                                    </p:set>
                                    <p:animEffect transition="in" filter="wipe(left)">
                                      <p:cBhvr>
                                        <p:cTn id="16"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0"/>
            <a:ext cx="762000" cy="7017306"/>
          </a:xfrm>
          <a:prstGeom prst="rect">
            <a:avLst/>
          </a:prstGeom>
          <a:solidFill>
            <a:schemeClr val="bg2"/>
          </a:solidFill>
        </p:spPr>
        <p:txBody>
          <a:bodyPr wrap="square" rtlCol="0">
            <a:spAutoFit/>
          </a:bodyPr>
          <a:lstStyle/>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pic>
        <p:nvPicPr>
          <p:cNvPr id="1026" name="Picture 2" descr="http://www.all-about-the-virgin-mary.com/images/vati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3" y="0"/>
            <a:ext cx="8572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91200" y="0"/>
            <a:ext cx="3352800" cy="2819400"/>
          </a:xfrm>
        </p:spPr>
        <p:txBody>
          <a:bodyPr>
            <a:normAutofit/>
          </a:bodyPr>
          <a:lstStyle/>
          <a:p>
            <a:r>
              <a:rPr lang="es-MX" sz="3200" b="1" dirty="0">
                <a:solidFill>
                  <a:srgbClr val="FF0000"/>
                </a:solidFill>
                <a:effectLst>
                  <a:outerShdw blurRad="38100" dist="38100" dir="2700000" algn="tl">
                    <a:srgbClr val="000000">
                      <a:alpha val="43137"/>
                    </a:srgbClr>
                  </a:outerShdw>
                </a:effectLst>
                <a:latin typeface="Tempus Sans ITC" pitchFamily="82" charset="0"/>
              </a:rPr>
              <a:t>LOS</a:t>
            </a:r>
            <a:br>
              <a:rPr lang="es-MX" sz="3200" b="1" dirty="0">
                <a:solidFill>
                  <a:srgbClr val="FF0000"/>
                </a:solidFill>
                <a:effectLst>
                  <a:outerShdw blurRad="38100" dist="38100" dir="2700000" algn="tl">
                    <a:srgbClr val="000000">
                      <a:alpha val="43137"/>
                    </a:srgbClr>
                  </a:outerShdw>
                </a:effectLst>
                <a:latin typeface="Tempus Sans ITC" pitchFamily="82" charset="0"/>
              </a:rPr>
            </a:br>
            <a:r>
              <a:rPr lang="es-MX" sz="3200" b="1" dirty="0">
                <a:solidFill>
                  <a:srgbClr val="FF0000"/>
                </a:solidFill>
                <a:effectLst>
                  <a:outerShdw blurRad="38100" dist="38100" dir="2700000" algn="tl">
                    <a:srgbClr val="000000">
                      <a:alpha val="43137"/>
                    </a:srgbClr>
                  </a:outerShdw>
                </a:effectLst>
                <a:latin typeface="Tempus Sans ITC" pitchFamily="82" charset="0"/>
              </a:rPr>
              <a:t>COMIENZOS</a:t>
            </a:r>
            <a:br>
              <a:rPr lang="es-MX" sz="3200" b="1" dirty="0">
                <a:solidFill>
                  <a:srgbClr val="FF0000"/>
                </a:solidFill>
                <a:effectLst>
                  <a:outerShdw blurRad="38100" dist="38100" dir="2700000" algn="tl">
                    <a:srgbClr val="000000">
                      <a:alpha val="43137"/>
                    </a:srgbClr>
                  </a:outerShdw>
                </a:effectLst>
                <a:latin typeface="Tempus Sans ITC" pitchFamily="82" charset="0"/>
              </a:rPr>
            </a:br>
            <a:r>
              <a:rPr lang="es-MX" sz="3200" b="1" dirty="0">
                <a:solidFill>
                  <a:srgbClr val="FF0000"/>
                </a:solidFill>
                <a:effectLst>
                  <a:outerShdw blurRad="38100" dist="38100" dir="2700000" algn="tl">
                    <a:srgbClr val="000000">
                      <a:alpha val="43137"/>
                    </a:srgbClr>
                  </a:outerShdw>
                </a:effectLst>
                <a:latin typeface="Tempus Sans ITC" pitchFamily="82" charset="0"/>
              </a:rPr>
              <a:t>DEL  </a:t>
            </a:r>
            <a:br>
              <a:rPr lang="es-MX" sz="3200" b="1" dirty="0">
                <a:solidFill>
                  <a:srgbClr val="FF0000"/>
                </a:solidFill>
                <a:effectLst>
                  <a:outerShdw blurRad="38100" dist="38100" dir="2700000" algn="tl">
                    <a:srgbClr val="000000">
                      <a:alpha val="43137"/>
                    </a:srgbClr>
                  </a:outerShdw>
                </a:effectLst>
                <a:latin typeface="Tempus Sans ITC" pitchFamily="82" charset="0"/>
              </a:rPr>
            </a:br>
            <a:r>
              <a:rPr lang="es-MX" sz="3200" b="1" dirty="0">
                <a:solidFill>
                  <a:srgbClr val="FF0000"/>
                </a:solidFill>
                <a:effectLst>
                  <a:outerShdw blurRad="38100" dist="38100" dir="2700000" algn="tl">
                    <a:srgbClr val="000000">
                      <a:alpha val="43137"/>
                    </a:srgbClr>
                  </a:outerShdw>
                </a:effectLst>
                <a:latin typeface="Tempus Sans ITC" pitchFamily="82" charset="0"/>
              </a:rPr>
              <a:t>VATICANO  II</a:t>
            </a:r>
          </a:p>
        </p:txBody>
      </p:sp>
    </p:spTree>
    <p:extLst>
      <p:ext uri="{BB962C8B-B14F-4D97-AF65-F5344CB8AC3E}">
        <p14:creationId xmlns:p14="http://schemas.microsoft.com/office/powerpoint/2010/main" val="185972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en-US"/>
          </a:p>
        </p:txBody>
      </p:sp>
      <p:sp>
        <p:nvSpPr>
          <p:cNvPr id="19459" name="Rectangle 3"/>
          <p:cNvSpPr>
            <a:spLocks noGrp="1" noChangeArrowheads="1"/>
          </p:cNvSpPr>
          <p:nvPr>
            <p:ph idx="1"/>
          </p:nvPr>
        </p:nvSpPr>
        <p:spPr>
          <a:xfrm>
            <a:off x="0" y="1905000"/>
            <a:ext cx="9144000" cy="4953000"/>
          </a:xfrm>
        </p:spPr>
        <p:txBody>
          <a:bodyPr/>
          <a:lstStyle/>
          <a:p>
            <a:pPr eaLnBrk="1" hangingPunct="1">
              <a:defRPr/>
            </a:pPr>
            <a:r>
              <a:rPr lang="en-US"/>
              <a:t>La Renovación en el Espiritu no es una moda. Sus frutos son inmediatos: se trata de una fuerte acción espiritual que cambia vidas. No es solamente un “Re-avivamiento”, sino una verdadera “renovación”, un rejuvenecimiento, un frescor, una actualización de posibilidades nuevas que surgen de la Iglesia siempre Antigua y siempre nueva. Que busca un cambio integral de vida en las personas.</a:t>
            </a:r>
          </a:p>
          <a:p>
            <a:pPr eaLnBrk="1" hangingPunct="1">
              <a:defRPr/>
            </a:pPr>
            <a:endParaRPr lang="en-US"/>
          </a:p>
          <a:p>
            <a:pPr eaLnBrk="1" hangingPunct="1">
              <a:defRPr/>
            </a:pPr>
            <a:endParaRPr lang="en-US"/>
          </a:p>
        </p:txBody>
      </p:sp>
      <p:pic>
        <p:nvPicPr>
          <p:cNvPr id="17412"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2715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965913"/>
      </p:ext>
    </p:extLst>
  </p:cSld>
  <p:clrMapOvr>
    <a:masterClrMapping/>
  </p:clrMapOvr>
  <p:transition advTm="8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nodePh="1">
                                  <p:stCondLst>
                                    <p:cond delay="0"/>
                                  </p:stCondLst>
                                  <p:endCondLst>
                                    <p:cond evt="begin" delay="0">
                                      <p:tn val="5"/>
                                    </p:cond>
                                  </p:endCondLst>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ppt_w</p:attrName>
                                        </p:attrNameLst>
                                      </p:cBhvr>
                                      <p:tavLst>
                                        <p:tav tm="0">
                                          <p:val>
                                            <p:strVal val="#ppt_w*2.5"/>
                                          </p:val>
                                        </p:tav>
                                        <p:tav tm="100000">
                                          <p:val>
                                            <p:strVal val="#ppt_w"/>
                                          </p:val>
                                        </p:tav>
                                      </p:tavLst>
                                    </p:anim>
                                    <p:anim calcmode="lin" valueType="num">
                                      <p:cBhvr>
                                        <p:cTn id="8" dur="2000" fill="hold"/>
                                        <p:tgtEl>
                                          <p:spTgt spid="19458"/>
                                        </p:tgtEl>
                                        <p:attrNameLst>
                                          <p:attrName>ppt_h</p:attrName>
                                        </p:attrNameLst>
                                      </p:cBhvr>
                                      <p:tavLst>
                                        <p:tav tm="0">
                                          <p:val>
                                            <p:strVal val="#ppt_h"/>
                                          </p:val>
                                        </p:tav>
                                        <p:tav tm="100000">
                                          <p:val>
                                            <p:strVal val="#ppt_h"/>
                                          </p:val>
                                        </p:tav>
                                      </p:tavLst>
                                    </p:anim>
                                    <p:anim calcmode="lin" valueType="num">
                                      <p:cBhvr>
                                        <p:cTn id="9" dur="2000" fill="hold"/>
                                        <p:tgtEl>
                                          <p:spTgt spid="1945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945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94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Effect transition="in" filter="wipe(left)">
                                      <p:cBhvr>
                                        <p:cTn id="16"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4188" y="292100"/>
            <a:ext cx="6932612" cy="1231900"/>
          </a:xfrm>
        </p:spPr>
        <p:txBody>
          <a:bodyPr/>
          <a:lstStyle/>
          <a:p>
            <a:pPr eaLnBrk="1" hangingPunct="1">
              <a:defRPr/>
            </a:pPr>
            <a:r>
              <a:rPr lang="en-US" sz="4000"/>
              <a:t> </a:t>
            </a:r>
            <a:r>
              <a:rPr lang="en-US" sz="3500" b="1">
                <a:solidFill>
                  <a:schemeClr val="tx1"/>
                </a:solidFill>
              </a:rPr>
              <a:t>INTEGRADA EN LA IGLESIA</a:t>
            </a:r>
          </a:p>
        </p:txBody>
      </p:sp>
      <p:sp>
        <p:nvSpPr>
          <p:cNvPr id="20483" name="Rectangle 3"/>
          <p:cNvSpPr>
            <a:spLocks noGrp="1" noChangeArrowheads="1"/>
          </p:cNvSpPr>
          <p:nvPr>
            <p:ph idx="1"/>
          </p:nvPr>
        </p:nvSpPr>
        <p:spPr/>
        <p:txBody>
          <a:bodyPr/>
          <a:lstStyle/>
          <a:p>
            <a:pPr eaLnBrk="1" hangingPunct="1">
              <a:defRPr/>
            </a:pPr>
            <a:r>
              <a:rPr lang="en-US"/>
              <a:t>La Renovación lejos de apartarse de la institución que gobierna la Iglesia, cree en ellas y se somete a ellas, la renovación tiene su propio lugar en la Iglesia, mas aún se sitúa en el corazón mismo de la Iglesia.</a:t>
            </a:r>
          </a:p>
        </p:txBody>
      </p:sp>
      <p:pic>
        <p:nvPicPr>
          <p:cNvPr id="18436"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195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553761"/>
      </p:ext>
    </p:extLst>
  </p:cSld>
  <p:clrMapOvr>
    <a:masterClrMapping/>
  </p:clrMapOvr>
  <p:transition advTm="8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2000" fill="hold"/>
                                        <p:tgtEl>
                                          <p:spTgt spid="20482"/>
                                        </p:tgtEl>
                                        <p:attrNameLst>
                                          <p:attrName>ppt_w</p:attrName>
                                        </p:attrNameLst>
                                      </p:cBhvr>
                                      <p:tavLst>
                                        <p:tav tm="0">
                                          <p:val>
                                            <p:strVal val="#ppt_w*2.5"/>
                                          </p:val>
                                        </p:tav>
                                        <p:tav tm="100000">
                                          <p:val>
                                            <p:strVal val="#ppt_w"/>
                                          </p:val>
                                        </p:tav>
                                      </p:tavLst>
                                    </p:anim>
                                    <p:anim calcmode="lin" valueType="num">
                                      <p:cBhvr>
                                        <p:cTn id="8" dur="2000" fill="hold"/>
                                        <p:tgtEl>
                                          <p:spTgt spid="20482"/>
                                        </p:tgtEl>
                                        <p:attrNameLst>
                                          <p:attrName>ppt_h</p:attrName>
                                        </p:attrNameLst>
                                      </p:cBhvr>
                                      <p:tavLst>
                                        <p:tav tm="0">
                                          <p:val>
                                            <p:strVal val="#ppt_h"/>
                                          </p:val>
                                        </p:tav>
                                        <p:tav tm="100000">
                                          <p:val>
                                            <p:strVal val="#ppt_h"/>
                                          </p:val>
                                        </p:tav>
                                      </p:tavLst>
                                    </p:anim>
                                    <p:anim calcmode="lin" valueType="num">
                                      <p:cBhvr>
                                        <p:cTn id="9" dur="2000" fill="hold"/>
                                        <p:tgtEl>
                                          <p:spTgt spid="2048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048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04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483">
                                            <p:txEl>
                                              <p:pRg st="0" end="0"/>
                                            </p:txEl>
                                          </p:spTgt>
                                        </p:tgtEl>
                                        <p:attrNameLst>
                                          <p:attrName>style.visibility</p:attrName>
                                        </p:attrNameLst>
                                      </p:cBhvr>
                                      <p:to>
                                        <p:strVal val="visible"/>
                                      </p:to>
                                    </p:set>
                                    <p:animEffect transition="in" filter="wipe(left)">
                                      <p:cBhvr>
                                        <p:cTn id="16"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08188" y="292100"/>
            <a:ext cx="6410325" cy="1047750"/>
          </a:xfrm>
        </p:spPr>
        <p:txBody>
          <a:bodyPr/>
          <a:lstStyle/>
          <a:p>
            <a:pPr eaLnBrk="1" hangingPunct="1">
              <a:defRPr/>
            </a:pPr>
            <a:r>
              <a:rPr lang="en-US" sz="3500" b="1">
                <a:solidFill>
                  <a:schemeClr val="tx1"/>
                </a:solidFill>
              </a:rPr>
              <a:t>D E  S  A  R  R  O  L  L  O</a:t>
            </a:r>
            <a:r>
              <a:rPr lang="en-US"/>
              <a:t>   </a:t>
            </a:r>
          </a:p>
        </p:txBody>
      </p:sp>
      <p:sp>
        <p:nvSpPr>
          <p:cNvPr id="21507" name="Rectangle 3"/>
          <p:cNvSpPr>
            <a:spLocks noGrp="1" noChangeArrowheads="1"/>
          </p:cNvSpPr>
          <p:nvPr>
            <p:ph idx="1"/>
          </p:nvPr>
        </p:nvSpPr>
        <p:spPr>
          <a:xfrm>
            <a:off x="304800" y="1905000"/>
            <a:ext cx="8382000" cy="4953000"/>
          </a:xfrm>
        </p:spPr>
        <p:txBody>
          <a:bodyPr/>
          <a:lstStyle/>
          <a:p>
            <a:pPr eaLnBrk="1" hangingPunct="1">
              <a:defRPr/>
            </a:pPr>
            <a:r>
              <a:rPr lang="en-US"/>
              <a:t>Lo que comenzo en Pittsburg </a:t>
            </a:r>
          </a:p>
          <a:p>
            <a:pPr lvl="1" eaLnBrk="1" hangingPunct="1">
              <a:defRPr/>
            </a:pPr>
            <a:r>
              <a:rPr lang="en-US"/>
              <a:t>Se ha extendido a los 5 continentes: de norte a sur y de oriente a occidente.</a:t>
            </a:r>
          </a:p>
          <a:p>
            <a:pPr eaLnBrk="1" hangingPunct="1">
              <a:defRPr/>
            </a:pPr>
            <a:endParaRPr lang="en-US"/>
          </a:p>
          <a:p>
            <a:pPr eaLnBrk="1" hangingPunct="1">
              <a:defRPr/>
            </a:pPr>
            <a:endParaRPr lang="en-US"/>
          </a:p>
          <a:p>
            <a:pPr lvl="1" eaLnBrk="1" hangingPunct="1">
              <a:defRPr/>
            </a:pPr>
            <a:r>
              <a:rPr lang="en-US"/>
              <a:t>Proclamacion de que:</a:t>
            </a:r>
          </a:p>
          <a:p>
            <a:pPr lvl="2" eaLnBrk="1" hangingPunct="1">
              <a:defRPr/>
            </a:pPr>
            <a:r>
              <a:rPr lang="en-US"/>
              <a:t>Que Cristo Jesús Vive, que El es el Señor que está en medio de nosotros , que nos bautiza con su Espiritu y que con El glorificamos al Padre de los Cielos.</a:t>
            </a:r>
          </a:p>
        </p:txBody>
      </p:sp>
      <p:pic>
        <p:nvPicPr>
          <p:cNvPr id="19460"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12715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ubic__5_cont__p_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3352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18894"/>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600">
                                          <p:stCondLst>
                                            <p:cond delay="0"/>
                                          </p:stCondLst>
                                        </p:cTn>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12" dur="500"/>
                                        <p:tgtEl>
                                          <p:spTgt spid="2150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15" dur="500"/>
                                        <p:tgtEl>
                                          <p:spTgt spid="2150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507">
                                            <p:txEl>
                                              <p:pRg st="4" end="4"/>
                                            </p:txEl>
                                          </p:spTgt>
                                        </p:tgtEl>
                                        <p:attrNameLst>
                                          <p:attrName>style.visibility</p:attrName>
                                        </p:attrNameLst>
                                      </p:cBhvr>
                                      <p:to>
                                        <p:strVal val="visible"/>
                                      </p:to>
                                    </p:set>
                                    <p:animEffect transition="in" filter="randombar(horizontal)">
                                      <p:cBhvr>
                                        <p:cTn id="18" dur="500"/>
                                        <p:tgtEl>
                                          <p:spTgt spid="21507">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animEffect transition="in" filter="randombar(horizontal)">
                                      <p:cBhvr>
                                        <p:cTn id="21"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292100"/>
            <a:ext cx="7086600" cy="1077913"/>
          </a:xfrm>
        </p:spPr>
        <p:txBody>
          <a:bodyPr/>
          <a:lstStyle/>
          <a:p>
            <a:pPr eaLnBrk="1" hangingPunct="1">
              <a:defRPr/>
            </a:pPr>
            <a:r>
              <a:rPr lang="en-US"/>
              <a:t>   </a:t>
            </a:r>
            <a:r>
              <a:rPr lang="en-US" sz="3500" b="1">
                <a:solidFill>
                  <a:schemeClr val="tx1"/>
                </a:solidFill>
              </a:rPr>
              <a:t>O R G A N I Z A C I O N</a:t>
            </a:r>
          </a:p>
        </p:txBody>
      </p:sp>
      <p:sp>
        <p:nvSpPr>
          <p:cNvPr id="22531" name="Rectangle 3"/>
          <p:cNvSpPr>
            <a:spLocks noGrp="1" noChangeArrowheads="1"/>
          </p:cNvSpPr>
          <p:nvPr>
            <p:ph idx="1"/>
          </p:nvPr>
        </p:nvSpPr>
        <p:spPr/>
        <p:txBody>
          <a:bodyPr/>
          <a:lstStyle/>
          <a:p>
            <a:pPr eaLnBrk="1" hangingPunct="1">
              <a:defRPr/>
            </a:pPr>
            <a:r>
              <a:rPr lang="en-US"/>
              <a:t>1970.- 3 años después los pioneros de esta experiencia se reunieron para formar lo que hoy llamamos “El Comite de Servicio Nacional” con el Obispo Mc Kenny como asesor del movimiento.</a:t>
            </a:r>
          </a:p>
        </p:txBody>
      </p:sp>
      <p:pic>
        <p:nvPicPr>
          <p:cNvPr id="20484"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842551"/>
      </p:ext>
    </p:extLst>
  </p:cSld>
  <p:clrMapOvr>
    <a:masterClrMapping/>
  </p:clrMapOvr>
  <p:transition advTm="8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strVal val="#ppt_w*2.5"/>
                                          </p:val>
                                        </p:tav>
                                        <p:tav tm="100000">
                                          <p:val>
                                            <p:strVal val="#ppt_w"/>
                                          </p:val>
                                        </p:tav>
                                      </p:tavLst>
                                    </p:anim>
                                    <p:anim calcmode="lin" valueType="num">
                                      <p:cBhvr>
                                        <p:cTn id="8" dur="2000" fill="hold"/>
                                        <p:tgtEl>
                                          <p:spTgt spid="22530"/>
                                        </p:tgtEl>
                                        <p:attrNameLst>
                                          <p:attrName>ppt_h</p:attrName>
                                        </p:attrNameLst>
                                      </p:cBhvr>
                                      <p:tavLst>
                                        <p:tav tm="0">
                                          <p:val>
                                            <p:strVal val="#ppt_h"/>
                                          </p:val>
                                        </p:tav>
                                        <p:tav tm="100000">
                                          <p:val>
                                            <p:strVal val="#ppt_h"/>
                                          </p:val>
                                        </p:tav>
                                      </p:tavLst>
                                    </p:anim>
                                    <p:anim calcmode="lin" valueType="num">
                                      <p:cBhvr>
                                        <p:cTn id="9" dur="2000" fill="hold"/>
                                        <p:tgtEl>
                                          <p:spTgt spid="225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25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25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531">
                                            <p:txEl>
                                              <p:pRg st="0" end="0"/>
                                            </p:txEl>
                                          </p:spTgt>
                                        </p:tgtEl>
                                        <p:attrNameLst>
                                          <p:attrName>style.visibility</p:attrName>
                                        </p:attrNameLst>
                                      </p:cBhvr>
                                      <p:to>
                                        <p:strVal val="visible"/>
                                      </p:to>
                                    </p:set>
                                    <p:animEffect transition="in" filter="wipe(left)">
                                      <p:cBhvr>
                                        <p:cTn id="16"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74813" y="292100"/>
            <a:ext cx="7011987" cy="1155700"/>
          </a:xfrm>
        </p:spPr>
        <p:txBody>
          <a:bodyPr/>
          <a:lstStyle/>
          <a:p>
            <a:pPr eaLnBrk="1" hangingPunct="1">
              <a:defRPr/>
            </a:pPr>
            <a:r>
              <a:rPr lang="en-US"/>
              <a:t> </a:t>
            </a:r>
            <a:r>
              <a:rPr lang="en-US" sz="3500" b="1">
                <a:solidFill>
                  <a:schemeClr val="tx1"/>
                </a:solidFill>
              </a:rPr>
              <a:t>D E  S  A  R  R  O  L  L  O</a:t>
            </a:r>
          </a:p>
        </p:txBody>
      </p:sp>
      <p:sp>
        <p:nvSpPr>
          <p:cNvPr id="23555" name="Rectangle 3"/>
          <p:cNvSpPr>
            <a:spLocks noGrp="1" noChangeArrowheads="1"/>
          </p:cNvSpPr>
          <p:nvPr>
            <p:ph idx="1"/>
          </p:nvPr>
        </p:nvSpPr>
        <p:spPr>
          <a:xfrm>
            <a:off x="457200" y="1600200"/>
            <a:ext cx="8153400" cy="5257800"/>
          </a:xfrm>
        </p:spPr>
        <p:txBody>
          <a:bodyPr/>
          <a:lstStyle/>
          <a:p>
            <a:pPr eaLnBrk="1" hangingPunct="1">
              <a:lnSpc>
                <a:spcPct val="90000"/>
              </a:lnSpc>
              <a:defRPr/>
            </a:pPr>
            <a:r>
              <a:rPr lang="en-US"/>
              <a:t>1973 S. S. PABLO VI</a:t>
            </a:r>
          </a:p>
          <a:p>
            <a:pPr lvl="2" eaLnBrk="1" hangingPunct="1">
              <a:lnSpc>
                <a:spcPct val="90000"/>
              </a:lnSpc>
              <a:defRPr/>
            </a:pPr>
            <a:r>
              <a:rPr lang="en-US"/>
              <a:t>INVITA A 13 LIDERES A ROMA</a:t>
            </a:r>
          </a:p>
          <a:p>
            <a:pPr lvl="2" eaLnBrk="1" hangingPunct="1">
              <a:lnSpc>
                <a:spcPct val="90000"/>
              </a:lnSpc>
              <a:defRPr/>
            </a:pPr>
            <a:endParaRPr lang="en-US"/>
          </a:p>
          <a:p>
            <a:pPr eaLnBrk="1" hangingPunct="1">
              <a:lnSpc>
                <a:spcPct val="90000"/>
              </a:lnSpc>
              <a:defRPr/>
            </a:pPr>
            <a:r>
              <a:rPr lang="en-US"/>
              <a:t>1975 LOS OBISPOS</a:t>
            </a:r>
          </a:p>
          <a:p>
            <a:pPr lvl="2" eaLnBrk="1" hangingPunct="1">
              <a:lnSpc>
                <a:spcPct val="90000"/>
              </a:lnSpc>
              <a:defRPr/>
            </a:pPr>
            <a:r>
              <a:rPr lang="en-US"/>
              <a:t>CARTA PASTORAL APOYANDO LA RENOVACION</a:t>
            </a:r>
          </a:p>
          <a:p>
            <a:pPr lvl="2" eaLnBrk="1" hangingPunct="1">
              <a:lnSpc>
                <a:spcPct val="90000"/>
              </a:lnSpc>
              <a:defRPr/>
            </a:pPr>
            <a:endParaRPr lang="en-US"/>
          </a:p>
          <a:p>
            <a:pPr eaLnBrk="1" hangingPunct="1">
              <a:lnSpc>
                <a:spcPct val="90000"/>
              </a:lnSpc>
              <a:defRPr/>
            </a:pPr>
            <a:r>
              <a:rPr lang="en-US"/>
              <a:t>1975 REUNION EN ROMA </a:t>
            </a:r>
          </a:p>
          <a:p>
            <a:pPr lvl="2" eaLnBrk="1" hangingPunct="1">
              <a:lnSpc>
                <a:spcPct val="90000"/>
              </a:lnSpc>
              <a:defRPr/>
            </a:pPr>
            <a:r>
              <a:rPr lang="en-US"/>
              <a:t>10,000 PERSONAS DE 50 NACIONES CON UNA EXPERIENCIA SEMEJANTE</a:t>
            </a:r>
          </a:p>
          <a:p>
            <a:pPr lvl="2" eaLnBrk="1" hangingPunct="1">
              <a:lnSpc>
                <a:spcPct val="90000"/>
              </a:lnSpc>
              <a:defRPr/>
            </a:pPr>
            <a:r>
              <a:rPr lang="en-US"/>
              <a:t>SS PABLO VI OFRECE UNA MISA EN LA PLAZA DE SAN PEDRO Y EL CARDENAL SUENENS ESTUVO PRESENTE</a:t>
            </a:r>
          </a:p>
          <a:p>
            <a:pPr lvl="2" eaLnBrk="1" hangingPunct="1">
              <a:lnSpc>
                <a:spcPct val="90000"/>
              </a:lnSpc>
              <a:defRPr/>
            </a:pPr>
            <a:endParaRPr lang="en-US"/>
          </a:p>
          <a:p>
            <a:pPr lvl="2" eaLnBrk="1" hangingPunct="1">
              <a:lnSpc>
                <a:spcPct val="90000"/>
              </a:lnSpc>
              <a:defRPr/>
            </a:pPr>
            <a:endParaRPr lang="en-US"/>
          </a:p>
          <a:p>
            <a:pPr lvl="2" eaLnBrk="1" hangingPunct="1">
              <a:lnSpc>
                <a:spcPct val="90000"/>
              </a:lnSpc>
              <a:buFontTx/>
              <a:buNone/>
              <a:defRPr/>
            </a:pPr>
            <a:endParaRPr lang="en-US"/>
          </a:p>
        </p:txBody>
      </p:sp>
      <p:pic>
        <p:nvPicPr>
          <p:cNvPr id="21508"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168089"/>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2000"/>
                                        <p:tgtEl>
                                          <p:spTgt spid="2355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fade">
                                      <p:cBhvr>
                                        <p:cTn id="20" dur="2000"/>
                                        <p:tgtEl>
                                          <p:spTgt spid="2355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fade">
                                      <p:cBhvr>
                                        <p:cTn id="23" dur="2000"/>
                                        <p:tgtEl>
                                          <p:spTgt spid="2355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555">
                                            <p:txEl>
                                              <p:pRg st="6" end="6"/>
                                            </p:txEl>
                                          </p:spTgt>
                                        </p:tgtEl>
                                        <p:attrNameLst>
                                          <p:attrName>style.visibility</p:attrName>
                                        </p:attrNameLst>
                                      </p:cBhvr>
                                      <p:to>
                                        <p:strVal val="visible"/>
                                      </p:to>
                                    </p:set>
                                    <p:animEffect transition="in" filter="fade">
                                      <p:cBhvr>
                                        <p:cTn id="28" dur="2000"/>
                                        <p:tgtEl>
                                          <p:spTgt spid="2355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animEffect transition="in" filter="fade">
                                      <p:cBhvr>
                                        <p:cTn id="31" dur="2000"/>
                                        <p:tgtEl>
                                          <p:spTgt spid="2355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555">
                                            <p:txEl>
                                              <p:pRg st="8" end="8"/>
                                            </p:txEl>
                                          </p:spTgt>
                                        </p:tgtEl>
                                        <p:attrNameLst>
                                          <p:attrName>style.visibility</p:attrName>
                                        </p:attrNameLst>
                                      </p:cBhvr>
                                      <p:to>
                                        <p:strVal val="visible"/>
                                      </p:to>
                                    </p:set>
                                    <p:animEffect transition="in" filter="fade">
                                      <p:cBhvr>
                                        <p:cTn id="34" dur="20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92100"/>
            <a:ext cx="6705600" cy="622300"/>
          </a:xfrm>
        </p:spPr>
        <p:txBody>
          <a:bodyPr>
            <a:normAutofit fontScale="90000"/>
          </a:bodyPr>
          <a:lstStyle/>
          <a:p>
            <a:pPr eaLnBrk="1" hangingPunct="1">
              <a:defRPr/>
            </a:pPr>
            <a:r>
              <a:rPr lang="en-US" sz="4000"/>
              <a:t> </a:t>
            </a:r>
            <a:r>
              <a:rPr lang="en-US" sz="3500" b="1">
                <a:solidFill>
                  <a:schemeClr val="tx1"/>
                </a:solidFill>
              </a:rPr>
              <a:t>D E  S  A  R  R  O  L  L  O</a:t>
            </a:r>
          </a:p>
        </p:txBody>
      </p:sp>
      <p:sp>
        <p:nvSpPr>
          <p:cNvPr id="24579" name="Rectangle 3"/>
          <p:cNvSpPr>
            <a:spLocks noGrp="1" noChangeArrowheads="1"/>
          </p:cNvSpPr>
          <p:nvPr>
            <p:ph idx="1"/>
          </p:nvPr>
        </p:nvSpPr>
        <p:spPr>
          <a:xfrm>
            <a:off x="304800" y="1447800"/>
            <a:ext cx="8610600" cy="5410200"/>
          </a:xfrm>
        </p:spPr>
        <p:txBody>
          <a:bodyPr/>
          <a:lstStyle/>
          <a:p>
            <a:pPr eaLnBrk="1" hangingPunct="1">
              <a:lnSpc>
                <a:spcPct val="80000"/>
              </a:lnSpc>
              <a:defRPr/>
            </a:pPr>
            <a:r>
              <a:rPr lang="en-US" sz="2400" dirty="0"/>
              <a:t>1979 ESTADISTICA EN USA</a:t>
            </a:r>
          </a:p>
          <a:p>
            <a:pPr lvl="2" eaLnBrk="1" hangingPunct="1">
              <a:lnSpc>
                <a:spcPct val="80000"/>
              </a:lnSpc>
              <a:defRPr/>
            </a:pPr>
            <a:r>
              <a:rPr lang="en-US" sz="1800" dirty="0"/>
              <a:t>EL 18% DE LOS CATOLICOS ES CARISMATICO</a:t>
            </a:r>
          </a:p>
          <a:p>
            <a:pPr lvl="2" eaLnBrk="1" hangingPunct="1">
              <a:lnSpc>
                <a:spcPct val="80000"/>
              </a:lnSpc>
              <a:defRPr/>
            </a:pPr>
            <a:endParaRPr lang="en-US" sz="1800" dirty="0"/>
          </a:p>
          <a:p>
            <a:pPr eaLnBrk="1" hangingPunct="1">
              <a:lnSpc>
                <a:spcPct val="80000"/>
              </a:lnSpc>
              <a:defRPr/>
            </a:pPr>
            <a:r>
              <a:rPr lang="en-US" sz="2400" dirty="0"/>
              <a:t>1981 LA OFICINA INTERNACIONAL</a:t>
            </a:r>
          </a:p>
          <a:p>
            <a:pPr lvl="2" eaLnBrk="1" hangingPunct="1">
              <a:lnSpc>
                <a:spcPct val="80000"/>
              </a:lnSpc>
              <a:defRPr/>
            </a:pPr>
            <a:r>
              <a:rPr lang="en-US" sz="1800" dirty="0"/>
              <a:t>SE TRASLADA A ROMA COMO SIMBOLO DE: “LA RENOVACION EN EL CORAZON DE LA IGLESIA”</a:t>
            </a:r>
          </a:p>
          <a:p>
            <a:pPr lvl="2" eaLnBrk="1" hangingPunct="1">
              <a:lnSpc>
                <a:spcPct val="80000"/>
              </a:lnSpc>
              <a:defRPr/>
            </a:pPr>
            <a:endParaRPr lang="en-US" sz="1800" dirty="0"/>
          </a:p>
          <a:p>
            <a:pPr eaLnBrk="1" hangingPunct="1">
              <a:lnSpc>
                <a:spcPct val="80000"/>
              </a:lnSpc>
              <a:defRPr/>
            </a:pPr>
            <a:r>
              <a:rPr lang="en-US" sz="2400" dirty="0"/>
              <a:t>1981 CONGRESO INTERNACIONAL DE LIDERES</a:t>
            </a:r>
          </a:p>
          <a:p>
            <a:pPr lvl="2" eaLnBrk="1" hangingPunct="1">
              <a:lnSpc>
                <a:spcPct val="80000"/>
              </a:lnSpc>
              <a:defRPr/>
            </a:pPr>
            <a:r>
              <a:rPr lang="en-US" sz="1800" dirty="0"/>
              <a:t>PARTICIPAN 94 PAISES</a:t>
            </a:r>
          </a:p>
          <a:p>
            <a:pPr lvl="2" eaLnBrk="1" hangingPunct="1">
              <a:lnSpc>
                <a:spcPct val="80000"/>
              </a:lnSpc>
              <a:defRPr/>
            </a:pPr>
            <a:endParaRPr lang="en-US" sz="1800" dirty="0"/>
          </a:p>
          <a:p>
            <a:pPr>
              <a:lnSpc>
                <a:spcPct val="80000"/>
              </a:lnSpc>
              <a:spcBef>
                <a:spcPct val="0"/>
              </a:spcBef>
              <a:buFontTx/>
              <a:buNone/>
              <a:defRPr/>
            </a:pPr>
            <a:r>
              <a:rPr lang="en-US" sz="2400" dirty="0"/>
              <a:t>	1982 SS JUANPABLO II </a:t>
            </a:r>
          </a:p>
          <a:p>
            <a:pPr>
              <a:lnSpc>
                <a:spcPct val="80000"/>
              </a:lnSpc>
              <a:spcBef>
                <a:spcPct val="0"/>
              </a:spcBef>
              <a:buFontTx/>
              <a:buNone/>
              <a:defRPr/>
            </a:pPr>
            <a:r>
              <a:rPr lang="en-US" sz="1800" b="1" i="1" dirty="0"/>
              <a:t>      INVITA A LOS SERVIDORES DE LA RENOVACION  			    INTERNACIONAL A ROMA: “CON TODO MI CORAZON LES DOY  LA BIENVENIDA A ROMA AL CORAZON DE LA IGLESIA!!!    LES PIDO QUE CONTINUEN CONMIGO GRITANDO AL MUNDO…  ABRAN LAS PUERTAS AL REDENTOR!!!!</a:t>
            </a:r>
          </a:p>
          <a:p>
            <a:pPr>
              <a:lnSpc>
                <a:spcPct val="80000"/>
              </a:lnSpc>
              <a:spcBef>
                <a:spcPct val="0"/>
              </a:spcBef>
              <a:buFontTx/>
              <a:buNone/>
              <a:defRPr/>
            </a:pPr>
            <a:endParaRPr lang="en-US" sz="1800" b="1" i="1" dirty="0"/>
          </a:p>
          <a:p>
            <a:pPr>
              <a:lnSpc>
                <a:spcPct val="80000"/>
              </a:lnSpc>
              <a:spcBef>
                <a:spcPct val="0"/>
              </a:spcBef>
              <a:buFontTx/>
              <a:buNone/>
              <a:defRPr/>
            </a:pPr>
            <a:r>
              <a:rPr lang="en-US" sz="2400" dirty="0"/>
              <a:t>	</a:t>
            </a:r>
          </a:p>
          <a:p>
            <a:pPr lvl="3" eaLnBrk="1" hangingPunct="1">
              <a:lnSpc>
                <a:spcPct val="80000"/>
              </a:lnSpc>
              <a:buFont typeface="Tahoma" charset="0"/>
              <a:buNone/>
              <a:defRPr/>
            </a:pPr>
            <a:endParaRPr lang="en-US" sz="1600" dirty="0"/>
          </a:p>
          <a:p>
            <a:pPr lvl="3" eaLnBrk="1" hangingPunct="1">
              <a:lnSpc>
                <a:spcPct val="80000"/>
              </a:lnSpc>
              <a:buFont typeface="Tahoma" charset="0"/>
              <a:buNone/>
              <a:defRPr/>
            </a:pPr>
            <a:endParaRPr lang="en-US" sz="1600" dirty="0"/>
          </a:p>
          <a:p>
            <a:pPr lvl="3" eaLnBrk="1" hangingPunct="1">
              <a:lnSpc>
                <a:spcPct val="80000"/>
              </a:lnSpc>
              <a:buFont typeface="Tahoma" charset="0"/>
              <a:buNone/>
              <a:defRPr/>
            </a:pPr>
            <a:endParaRPr lang="en-US" sz="1600" dirty="0"/>
          </a:p>
          <a:p>
            <a:pPr eaLnBrk="1" hangingPunct="1">
              <a:lnSpc>
                <a:spcPct val="80000"/>
              </a:lnSpc>
              <a:defRPr/>
            </a:pPr>
            <a:endParaRPr lang="en-US" sz="2400" dirty="0"/>
          </a:p>
        </p:txBody>
      </p:sp>
      <p:pic>
        <p:nvPicPr>
          <p:cNvPr id="22532"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276600"/>
            <a:ext cx="106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14863"/>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fade">
                                      <p:cBhvr>
                                        <p:cTn id="15" dur="2000"/>
                                        <p:tgtEl>
                                          <p:spTgt spid="245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fade">
                                      <p:cBhvr>
                                        <p:cTn id="20" dur="2000"/>
                                        <p:tgtEl>
                                          <p:spTgt spid="2457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fade">
                                      <p:cBhvr>
                                        <p:cTn id="23" dur="2000"/>
                                        <p:tgtEl>
                                          <p:spTgt spid="2457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579">
                                            <p:txEl>
                                              <p:pRg st="6" end="6"/>
                                            </p:txEl>
                                          </p:spTgt>
                                        </p:tgtEl>
                                        <p:attrNameLst>
                                          <p:attrName>style.visibility</p:attrName>
                                        </p:attrNameLst>
                                      </p:cBhvr>
                                      <p:to>
                                        <p:strVal val="visible"/>
                                      </p:to>
                                    </p:set>
                                    <p:animEffect transition="in" filter="fade">
                                      <p:cBhvr>
                                        <p:cTn id="28" dur="2000"/>
                                        <p:tgtEl>
                                          <p:spTgt spid="2457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Effect transition="in" filter="fade">
                                      <p:cBhvr>
                                        <p:cTn id="31" dur="2000"/>
                                        <p:tgtEl>
                                          <p:spTgt spid="24579">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579">
                                            <p:txEl>
                                              <p:pRg st="9" end="9"/>
                                            </p:txEl>
                                          </p:spTgt>
                                        </p:tgtEl>
                                        <p:attrNameLst>
                                          <p:attrName>style.visibility</p:attrName>
                                        </p:attrNameLst>
                                      </p:cBhvr>
                                      <p:to>
                                        <p:strVal val="visible"/>
                                      </p:to>
                                    </p:set>
                                    <p:animEffect transition="in" filter="fade">
                                      <p:cBhvr>
                                        <p:cTn id="36" dur="2000"/>
                                        <p:tgtEl>
                                          <p:spTgt spid="24579">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579">
                                            <p:txEl>
                                              <p:pRg st="10" end="10"/>
                                            </p:txEl>
                                          </p:spTgt>
                                        </p:tgtEl>
                                        <p:attrNameLst>
                                          <p:attrName>style.visibility</p:attrName>
                                        </p:attrNameLst>
                                      </p:cBhvr>
                                      <p:to>
                                        <p:strVal val="visible"/>
                                      </p:to>
                                    </p:set>
                                    <p:animEffect transition="in" filter="fade">
                                      <p:cBhvr>
                                        <p:cTn id="41" dur="2000"/>
                                        <p:tgtEl>
                                          <p:spTgt spid="24579">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579">
                                            <p:txEl>
                                              <p:pRg st="12" end="12"/>
                                            </p:txEl>
                                          </p:spTgt>
                                        </p:tgtEl>
                                        <p:attrNameLst>
                                          <p:attrName>style.visibility</p:attrName>
                                        </p:attrNameLst>
                                      </p:cBhvr>
                                      <p:to>
                                        <p:strVal val="visible"/>
                                      </p:to>
                                    </p:set>
                                    <p:animEffect transition="in" filter="fade">
                                      <p:cBhvr>
                                        <p:cTn id="46" dur="2000"/>
                                        <p:tgtEl>
                                          <p:spTgt spid="245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92100"/>
            <a:ext cx="6705600" cy="698500"/>
          </a:xfrm>
        </p:spPr>
        <p:txBody>
          <a:bodyPr>
            <a:normAutofit fontScale="90000"/>
          </a:bodyPr>
          <a:lstStyle/>
          <a:p>
            <a:pPr eaLnBrk="1" hangingPunct="1">
              <a:defRPr/>
            </a:pPr>
            <a:r>
              <a:rPr lang="en-US" sz="4000">
                <a:solidFill>
                  <a:srgbClr val="CC3300"/>
                </a:solidFill>
              </a:rPr>
              <a:t> </a:t>
            </a:r>
            <a:r>
              <a:rPr lang="en-US" sz="3500" b="1">
                <a:solidFill>
                  <a:schemeClr val="tx1"/>
                </a:solidFill>
              </a:rPr>
              <a:t>D E  S  A  R  R  O  L  L  O</a:t>
            </a:r>
          </a:p>
        </p:txBody>
      </p:sp>
      <p:sp>
        <p:nvSpPr>
          <p:cNvPr id="25603" name="Rectangle 3"/>
          <p:cNvSpPr>
            <a:spLocks noGrp="1" noChangeArrowheads="1"/>
          </p:cNvSpPr>
          <p:nvPr>
            <p:ph idx="1"/>
          </p:nvPr>
        </p:nvSpPr>
        <p:spPr>
          <a:xfrm>
            <a:off x="0" y="1295400"/>
            <a:ext cx="9144000" cy="5562600"/>
          </a:xfrm>
        </p:spPr>
        <p:txBody>
          <a:bodyPr/>
          <a:lstStyle/>
          <a:p>
            <a:pPr eaLnBrk="1" hangingPunct="1">
              <a:lnSpc>
                <a:spcPct val="90000"/>
              </a:lnSpc>
              <a:defRPr/>
            </a:pPr>
            <a:r>
              <a:rPr lang="en-US"/>
              <a:t>1984 CARTA PASTORAL DE LOS OBISPOS</a:t>
            </a:r>
          </a:p>
          <a:p>
            <a:pPr lvl="2" eaLnBrk="1" hangingPunct="1">
              <a:lnSpc>
                <a:spcPct val="90000"/>
              </a:lnSpc>
              <a:defRPr/>
            </a:pPr>
            <a:r>
              <a:rPr lang="en-US"/>
              <a:t>“DESEAMOS QUE SEPAN TODOS QUE LA RENOVACION CARISMATICA ES UNA GRACIA PARA TODA LA IGLESIA. QUEREMOS QUE TODOS EN LA RENOVACION CARISMATICA SEPAN DE NUESTRO APOYO Y QUE LES ESTAMOS UNIDOS. QUE SEGUIREMOS APOYANDOLES EN TODOS SUS ESFUERZOS PARA </a:t>
            </a:r>
            <a:r>
              <a:rPr lang="en-US" b="1"/>
              <a:t>LA RENOVACION DE LA IGLESIA”</a:t>
            </a:r>
          </a:p>
          <a:p>
            <a:pPr lvl="2" eaLnBrk="1" hangingPunct="1">
              <a:lnSpc>
                <a:spcPct val="90000"/>
              </a:lnSpc>
              <a:defRPr/>
            </a:pPr>
            <a:endParaRPr lang="en-US" b="1"/>
          </a:p>
          <a:p>
            <a:pPr>
              <a:lnSpc>
                <a:spcPct val="90000"/>
              </a:lnSpc>
              <a:spcBef>
                <a:spcPct val="0"/>
              </a:spcBef>
              <a:buFontTx/>
              <a:buNone/>
              <a:defRPr/>
            </a:pPr>
            <a:r>
              <a:rPr lang="en-US"/>
              <a:t>	2003 CONGRESO INTERNACIONAL DE     	    		LIDERES</a:t>
            </a:r>
          </a:p>
          <a:p>
            <a:pPr>
              <a:lnSpc>
                <a:spcPct val="90000"/>
              </a:lnSpc>
              <a:spcBef>
                <a:spcPct val="0"/>
              </a:spcBef>
              <a:buFontTx/>
              <a:buNone/>
              <a:defRPr/>
            </a:pPr>
            <a:r>
              <a:rPr lang="en-US"/>
              <a:t>		  </a:t>
            </a:r>
            <a:r>
              <a:rPr lang="en-US" sz="2400"/>
              <a:t>REPRESENTANTES DE LOS 5 CONTINENTES</a:t>
            </a:r>
          </a:p>
          <a:p>
            <a:pPr>
              <a:lnSpc>
                <a:spcPct val="90000"/>
              </a:lnSpc>
              <a:spcBef>
                <a:spcPct val="0"/>
              </a:spcBef>
              <a:buFontTx/>
              <a:buNone/>
              <a:defRPr/>
            </a:pPr>
            <a:r>
              <a:rPr lang="en-US" sz="2400"/>
              <a:t>		   RANIERO CANTALAMESA= CONFERENCISTA DEL 							VATICANO</a:t>
            </a:r>
            <a:endParaRPr lang="en-US" sz="2400" b="1"/>
          </a:p>
          <a:p>
            <a:pPr lvl="2" eaLnBrk="1" hangingPunct="1">
              <a:lnSpc>
                <a:spcPct val="90000"/>
              </a:lnSpc>
              <a:defRPr/>
            </a:pPr>
            <a:endParaRPr lang="en-US" b="1"/>
          </a:p>
        </p:txBody>
      </p:sp>
      <p:pic>
        <p:nvPicPr>
          <p:cNvPr id="23556"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962281"/>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2000"/>
                                        <p:tgtEl>
                                          <p:spTgt spid="256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fade">
                                      <p:cBhvr>
                                        <p:cTn id="15" dur="2000"/>
                                        <p:tgtEl>
                                          <p:spTgt spid="2560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2000"/>
                                        <p:tgtEl>
                                          <p:spTgt spid="2560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fade">
                                      <p:cBhvr>
                                        <p:cTn id="25" dur="2000"/>
                                        <p:tgtEl>
                                          <p:spTgt spid="2560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603">
                                            <p:txEl>
                                              <p:pRg st="5" end="5"/>
                                            </p:txEl>
                                          </p:spTgt>
                                        </p:tgtEl>
                                        <p:attrNameLst>
                                          <p:attrName>style.visibility</p:attrName>
                                        </p:attrNameLst>
                                      </p:cBhvr>
                                      <p:to>
                                        <p:strVal val="visible"/>
                                      </p:to>
                                    </p:set>
                                    <p:animEffect transition="in" filter="fade">
                                      <p:cBhvr>
                                        <p:cTn id="30" dur="2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0200" y="292100"/>
            <a:ext cx="7086600" cy="1308100"/>
          </a:xfrm>
        </p:spPr>
        <p:txBody>
          <a:bodyPr/>
          <a:lstStyle/>
          <a:p>
            <a:pPr eaLnBrk="1" hangingPunct="1">
              <a:defRPr/>
            </a:pPr>
            <a:r>
              <a:rPr lang="en-US" sz="3500" b="1" dirty="0">
                <a:solidFill>
                  <a:schemeClr val="tx1"/>
                </a:solidFill>
              </a:rPr>
              <a:t>LA CRUZ DE LA RCC</a:t>
            </a:r>
          </a:p>
        </p:txBody>
      </p:sp>
      <p:sp>
        <p:nvSpPr>
          <p:cNvPr id="26627" name="Rectangle 3"/>
          <p:cNvSpPr>
            <a:spLocks noGrp="1" noChangeArrowheads="1"/>
          </p:cNvSpPr>
          <p:nvPr>
            <p:ph idx="1"/>
          </p:nvPr>
        </p:nvSpPr>
        <p:spPr>
          <a:xfrm>
            <a:off x="304800" y="1524000"/>
            <a:ext cx="8382000" cy="5334000"/>
          </a:xfrm>
        </p:spPr>
        <p:txBody>
          <a:bodyPr/>
          <a:lstStyle/>
          <a:p>
            <a:pPr marL="0" indent="0" eaLnBrk="1" hangingPunct="1">
              <a:buNone/>
              <a:defRPr/>
            </a:pPr>
            <a:endParaRPr lang="en-US" dirty="0"/>
          </a:p>
          <a:p>
            <a:pPr marL="0" indent="0" eaLnBrk="1" hangingPunct="1">
              <a:buNone/>
              <a:defRPr/>
            </a:pPr>
            <a:endParaRPr lang="en-US" dirty="0"/>
          </a:p>
          <a:p>
            <a:pPr eaLnBrk="1" hangingPunct="1">
              <a:defRP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6840"/>
            <a:ext cx="7508328" cy="679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descr="Logo R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304282"/>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La Casa del Arca y la Paloma</a:t>
            </a:r>
          </a:p>
        </p:txBody>
      </p:sp>
      <p:pic>
        <p:nvPicPr>
          <p:cNvPr id="4" name="Picture 2" descr="C:\Users\louis\AppData\Local\Temp\23787.jpe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9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84300"/>
          </a:xfrm>
        </p:spPr>
        <p:txBody>
          <a:bodyPr/>
          <a:lstStyle/>
          <a:p>
            <a:pPr algn="ctr"/>
            <a:r>
              <a:rPr lang="es-MX" dirty="0"/>
              <a:t>La Cruz de la Renovación </a:t>
            </a:r>
          </a:p>
        </p:txBody>
      </p:sp>
      <p:pic>
        <p:nvPicPr>
          <p:cNvPr id="4" name="Picture 2" descr="C:\Users\louis\AppData\Local\Temp\23881.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411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1828800"/>
            <a:ext cx="3886200" cy="3970318"/>
          </a:xfrm>
          <a:prstGeom prst="rect">
            <a:avLst/>
          </a:prstGeom>
          <a:noFill/>
        </p:spPr>
        <p:txBody>
          <a:bodyPr wrap="square" rtlCol="0">
            <a:spAutoFit/>
          </a:bodyPr>
          <a:lstStyle/>
          <a:p>
            <a:r>
              <a:rPr lang="es-MX" sz="2800" dirty="0">
                <a:latin typeface="Tw Cen MT Condensed Extra Bold" pitchFamily="34" charset="0"/>
              </a:rPr>
              <a:t>Su iniciativa de convocar un Concilio sorprende a todo el mundo.</a:t>
            </a:r>
          </a:p>
          <a:p>
            <a:endParaRPr lang="es-MX" sz="2800" dirty="0">
              <a:latin typeface="Tw Cen MT Condensed Extra Bold" pitchFamily="34" charset="0"/>
            </a:endParaRPr>
          </a:p>
          <a:p>
            <a:r>
              <a:rPr lang="es-MX" sz="2800" dirty="0">
                <a:latin typeface="Tw Cen MT Condensed Extra Bold" pitchFamily="34" charset="0"/>
              </a:rPr>
              <a:t>Su propuesta no es bien recibida por los Cardenales de la Curia Romana</a:t>
            </a:r>
          </a:p>
          <a:p>
            <a:endParaRPr lang="es-MX" sz="2800" dirty="0">
              <a:latin typeface="Tw Cen MT Condensed Extra Bold" pitchFamily="34" charset="0"/>
            </a:endParaRPr>
          </a:p>
          <a:p>
            <a:r>
              <a:rPr lang="es-MX" sz="2800" dirty="0">
                <a:latin typeface="Tw Cen MT Condensed Extra Bold" pitchFamily="34" charset="0"/>
              </a:rPr>
              <a:t>25 de Enero de 1959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97980"/>
            <a:ext cx="4191001" cy="5512420"/>
          </a:xfrm>
          <a:prstGeom prst="rect">
            <a:avLst/>
          </a:prstGeom>
        </p:spPr>
      </p:pic>
      <p:sp>
        <p:nvSpPr>
          <p:cNvPr id="8" name="Title 7"/>
          <p:cNvSpPr>
            <a:spLocks noGrp="1"/>
          </p:cNvSpPr>
          <p:nvPr>
            <p:ph type="title"/>
          </p:nvPr>
        </p:nvSpPr>
        <p:spPr/>
        <p:txBody>
          <a:bodyPr/>
          <a:lstStyle/>
          <a:p>
            <a:r>
              <a:rPr lang="en-US" dirty="0"/>
              <a:t>LA IDEA DE JUAN XXIII</a:t>
            </a:r>
            <a:endParaRPr lang="es-MX" dirty="0"/>
          </a:p>
        </p:txBody>
      </p:sp>
    </p:spTree>
    <p:extLst>
      <p:ext uri="{BB962C8B-B14F-4D97-AF65-F5344CB8AC3E}">
        <p14:creationId xmlns:p14="http://schemas.microsoft.com/office/powerpoint/2010/main" val="2553163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a:t>Jubileo de Oro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29245"/>
            <a:ext cx="41148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54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a:t>Jubileo de Oro</a:t>
            </a:r>
          </a:p>
        </p:txBody>
      </p:sp>
      <p:sp>
        <p:nvSpPr>
          <p:cNvPr id="3" name="Content Placeholder 2"/>
          <p:cNvSpPr>
            <a:spLocks noGrp="1"/>
          </p:cNvSpPr>
          <p:nvPr>
            <p:ph idx="1"/>
          </p:nvPr>
        </p:nvSpPr>
        <p:spPr/>
        <p:txBody>
          <a:bodyPr/>
          <a:lstStyle/>
          <a:p>
            <a:endParaRPr lang="es-MX"/>
          </a:p>
        </p:txBody>
      </p:sp>
      <p:pic>
        <p:nvPicPr>
          <p:cNvPr id="1026" name="Picture 2" descr="Image result for celebracion de los 50 anos de la renovação carismática cató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6580" cy="466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20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title"/>
          </p:nvPr>
        </p:nvSpPr>
        <p:spPr>
          <a:xfrm>
            <a:off x="270164" y="5410200"/>
            <a:ext cx="8305800" cy="850900"/>
          </a:xfrm>
        </p:spPr>
        <p:txBody>
          <a:bodyPr>
            <a:normAutofit fontScale="90000"/>
          </a:bodyPr>
          <a:lstStyle/>
          <a:p>
            <a:pPr algn="ctr" eaLnBrk="1" hangingPunct="1">
              <a:defRPr/>
            </a:pPr>
            <a:r>
              <a:rPr lang="en-US" sz="4000" b="1" dirty="0"/>
              <a:t>HISTORIA DE LA </a:t>
            </a:r>
            <a:br>
              <a:rPr lang="en-US" sz="4000" b="1" dirty="0"/>
            </a:br>
            <a:r>
              <a:rPr lang="en-US" sz="4000" b="1" dirty="0"/>
              <a:t>RENOVACION CARISMATICA CATOLICA</a:t>
            </a:r>
            <a:r>
              <a:rPr lang="en-US" sz="4000" dirty="0"/>
              <a:t> </a:t>
            </a:r>
          </a:p>
        </p:txBody>
      </p:sp>
      <p:sp>
        <p:nvSpPr>
          <p:cNvPr id="3080" name="WordArt 9"/>
          <p:cNvSpPr>
            <a:spLocks noChangeArrowheads="1" noChangeShapeType="1" noTextEdit="1"/>
          </p:cNvSpPr>
          <p:nvPr/>
        </p:nvSpPr>
        <p:spPr bwMode="auto">
          <a:xfrm>
            <a:off x="990600" y="1905000"/>
            <a:ext cx="7086600" cy="2133600"/>
          </a:xfrm>
          <a:prstGeom prst="rect">
            <a:avLst/>
          </a:prstGeom>
        </p:spPr>
        <p:txBody>
          <a:bodyPr spcFirstLastPara="1" wrap="none" fromWordArt="1">
            <a:prstTxWarp prst="textArchUp">
              <a:avLst>
                <a:gd name="adj" fmla="val 10800004"/>
              </a:avLst>
            </a:prstTxWarp>
          </a:bodyPr>
          <a:lstStyle/>
          <a:p>
            <a:pPr algn="ctr"/>
            <a:r>
              <a:rPr lang="es-MX" sz="3600" b="1" kern="10" dirty="0">
                <a:ln w="9525">
                  <a:solidFill>
                    <a:srgbClr val="000000"/>
                  </a:solidFill>
                  <a:round/>
                  <a:headEnd/>
                  <a:tailEnd/>
                </a:ln>
                <a:solidFill>
                  <a:schemeClr val="tx2">
                    <a:lumMod val="60000"/>
                    <a:lumOff val="40000"/>
                  </a:schemeClr>
                </a:solidFill>
                <a:latin typeface="Arial Black"/>
              </a:rPr>
              <a:t>Gracias,</a:t>
            </a:r>
          </a:p>
          <a:p>
            <a:pPr algn="ctr"/>
            <a:r>
              <a:rPr lang="es-MX" sz="3600" b="1" kern="10" dirty="0">
                <a:ln w="9525">
                  <a:solidFill>
                    <a:srgbClr val="000000"/>
                  </a:solidFill>
                  <a:round/>
                  <a:headEnd/>
                  <a:tailEnd/>
                </a:ln>
                <a:solidFill>
                  <a:schemeClr val="tx2">
                    <a:lumMod val="60000"/>
                    <a:lumOff val="40000"/>
                  </a:schemeClr>
                </a:solidFill>
                <a:latin typeface="Arial Black"/>
              </a:rPr>
              <a:t>Que Dios los Bendiga</a:t>
            </a:r>
          </a:p>
        </p:txBody>
      </p:sp>
      <p:pic>
        <p:nvPicPr>
          <p:cNvPr id="8" name="Picture 4" descr="Logo R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89214"/>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76200"/>
            <a:ext cx="18135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2406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 to="" calcmode="lin" valueType="num">
                                      <p:cBhvr>
                                        <p:cTn id="12" dur="1" fill="hold"/>
                                        <p:tgtEl>
                                          <p:spTgt spid="30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035"/>
          <a:stretch/>
        </p:blipFill>
        <p:spPr>
          <a:xfrm>
            <a:off x="22860" y="1399674"/>
            <a:ext cx="4495800" cy="5617632"/>
          </a:xfrm>
          <a:prstGeom prst="rect">
            <a:avLst/>
          </a:prstGeom>
        </p:spPr>
      </p:pic>
      <p:sp>
        <p:nvSpPr>
          <p:cNvPr id="4" name="TextBox 3"/>
          <p:cNvSpPr txBox="1"/>
          <p:nvPr/>
        </p:nvSpPr>
        <p:spPr>
          <a:xfrm>
            <a:off x="4889500" y="801469"/>
            <a:ext cx="4343400" cy="646331"/>
          </a:xfrm>
          <a:prstGeom prst="rect">
            <a:avLst/>
          </a:prstGeom>
          <a:noFill/>
          <a:ln w="38100">
            <a:solidFill>
              <a:schemeClr val="accent6">
                <a:lumMod val="50000"/>
              </a:schemeClr>
            </a:solidFill>
          </a:ln>
          <a:scene3d>
            <a:camera prst="perspectiveHeroicExtremeLeftFacing"/>
            <a:lightRig rig="threePt" dir="t"/>
          </a:scene3d>
        </p:spPr>
        <p:txBody>
          <a:bodyPr wrap="square" rtlCol="0">
            <a:spAutoFit/>
          </a:bodyPr>
          <a:lstStyle/>
          <a:p>
            <a:pPr algn="ctr"/>
            <a:r>
              <a:rPr lang="es-MX" sz="3600" b="1" dirty="0">
                <a:solidFill>
                  <a:schemeClr val="accent6">
                    <a:lumMod val="75000"/>
                  </a:schemeClr>
                </a:solidFill>
                <a:latin typeface="Arial Black" pitchFamily="34" charset="0"/>
              </a:rPr>
              <a:t>PROS</a:t>
            </a:r>
          </a:p>
        </p:txBody>
      </p:sp>
      <p:sp>
        <p:nvSpPr>
          <p:cNvPr id="5" name="TextBox 4"/>
          <p:cNvSpPr txBox="1"/>
          <p:nvPr/>
        </p:nvSpPr>
        <p:spPr>
          <a:xfrm>
            <a:off x="22860" y="5486400"/>
            <a:ext cx="4472940" cy="1384995"/>
          </a:xfrm>
          <a:prstGeom prst="rect">
            <a:avLst/>
          </a:prstGeom>
          <a:noFill/>
        </p:spPr>
        <p:txBody>
          <a:bodyPr wrap="square" rtlCol="0">
            <a:spAutoFit/>
          </a:bodyPr>
          <a:lstStyle/>
          <a:p>
            <a:pPr algn="ctr"/>
            <a:r>
              <a:rPr lang="es-MX" sz="2800" dirty="0">
                <a:solidFill>
                  <a:srgbClr val="000000"/>
                </a:solidFill>
                <a:effectLst>
                  <a:outerShdw blurRad="38100" dist="38100" dir="2700000" algn="tl">
                    <a:srgbClr val="000000">
                      <a:alpha val="43137"/>
                    </a:srgbClr>
                  </a:outerShdw>
                </a:effectLst>
                <a:latin typeface="Tw Cen MT Condensed Extra Bold" pitchFamily="34" charset="0"/>
              </a:rPr>
              <a:t>Signos de los Tiempos</a:t>
            </a:r>
          </a:p>
          <a:p>
            <a:pPr algn="ctr"/>
            <a:r>
              <a:rPr lang="es-MX" sz="2800" dirty="0">
                <a:solidFill>
                  <a:srgbClr val="000000"/>
                </a:solidFill>
                <a:effectLst>
                  <a:outerShdw blurRad="38100" dist="38100" dir="2700000" algn="tl">
                    <a:srgbClr val="000000">
                      <a:alpha val="43137"/>
                    </a:srgbClr>
                  </a:outerShdw>
                </a:effectLst>
                <a:latin typeface="Tw Cen MT Condensed Extra Bold" pitchFamily="34" charset="0"/>
              </a:rPr>
              <a:t>«Aggiornamento» </a:t>
            </a:r>
          </a:p>
          <a:p>
            <a:pPr algn="ctr"/>
            <a:r>
              <a:rPr lang="es-MX" sz="2800" dirty="0">
                <a:solidFill>
                  <a:srgbClr val="000000"/>
                </a:solidFill>
                <a:effectLst>
                  <a:outerShdw blurRad="38100" dist="38100" dir="2700000" algn="tl">
                    <a:srgbClr val="000000">
                      <a:alpha val="43137"/>
                    </a:srgbClr>
                  </a:outerShdw>
                </a:effectLst>
                <a:latin typeface="Tw Cen MT Condensed Extra Bold" pitchFamily="34" charset="0"/>
              </a:rPr>
              <a:t>Abrir puertas y ventanas</a:t>
            </a:r>
          </a:p>
        </p:txBody>
      </p:sp>
      <p:sp>
        <p:nvSpPr>
          <p:cNvPr id="7" name="TextBox 6"/>
          <p:cNvSpPr txBox="1"/>
          <p:nvPr/>
        </p:nvSpPr>
        <p:spPr>
          <a:xfrm>
            <a:off x="4648200" y="1447800"/>
            <a:ext cx="4267200" cy="5524589"/>
          </a:xfrm>
          <a:prstGeom prst="rect">
            <a:avLst/>
          </a:prstGeom>
          <a:noFill/>
        </p:spPr>
        <p:txBody>
          <a:bodyPr wrap="square" rtlCol="0">
            <a:spAutoFit/>
          </a:bodyPr>
          <a:lstStyle/>
          <a:p>
            <a:r>
              <a:rPr lang="es-MX" sz="2400" dirty="0"/>
              <a:t>La visión de Juan XXIII consistía en que él afirmaba que la Iglesia debía prestar atención a </a:t>
            </a:r>
            <a:r>
              <a:rPr lang="es-MX" sz="2400" b="1" dirty="0">
                <a:solidFill>
                  <a:srgbClr val="FF0000"/>
                </a:solidFill>
              </a:rPr>
              <a:t>“los signos de los tiempos”</a:t>
            </a:r>
            <a:r>
              <a:rPr lang="es-MX" sz="2400" dirty="0"/>
              <a:t>.</a:t>
            </a:r>
          </a:p>
          <a:p>
            <a:endParaRPr lang="es-MX" sz="900" dirty="0"/>
          </a:p>
          <a:p>
            <a:r>
              <a:rPr lang="es-MX" sz="2400" dirty="0"/>
              <a:t> El hizo amplio uso de la palabra italiana </a:t>
            </a:r>
            <a:r>
              <a:rPr lang="es-MX" sz="2400" b="1" dirty="0">
                <a:solidFill>
                  <a:srgbClr val="FF0000"/>
                </a:solidFill>
              </a:rPr>
              <a:t>“aggiornamento”</a:t>
            </a:r>
            <a:r>
              <a:rPr lang="es-MX" sz="2400" dirty="0"/>
              <a:t>, que quiere decir, “poner al día”. </a:t>
            </a:r>
          </a:p>
          <a:p>
            <a:endParaRPr lang="es-MX" sz="800" dirty="0"/>
          </a:p>
          <a:p>
            <a:r>
              <a:rPr lang="es-MX" sz="2400" dirty="0"/>
              <a:t>Afirmó que había llegado la hora en que la Iglesia tenía que </a:t>
            </a:r>
            <a:r>
              <a:rPr lang="es-MX" sz="2400" b="1" dirty="0">
                <a:solidFill>
                  <a:srgbClr val="FF0000"/>
                </a:solidFill>
              </a:rPr>
              <a:t>abrir </a:t>
            </a:r>
            <a:r>
              <a:rPr lang="es-MX" sz="2400" b="1" dirty="0"/>
              <a:t>puertas y ventanas</a:t>
            </a:r>
            <a:r>
              <a:rPr lang="es-MX" sz="2400" dirty="0"/>
              <a:t> y permitir la entrada de aire fresco.</a:t>
            </a:r>
          </a:p>
        </p:txBody>
      </p:sp>
      <p:sp>
        <p:nvSpPr>
          <p:cNvPr id="8" name="Title 7"/>
          <p:cNvSpPr>
            <a:spLocks noGrp="1"/>
          </p:cNvSpPr>
          <p:nvPr>
            <p:ph type="title"/>
          </p:nvPr>
        </p:nvSpPr>
        <p:spPr>
          <a:xfrm>
            <a:off x="0" y="-76200"/>
            <a:ext cx="8229600" cy="1384300"/>
          </a:xfrm>
        </p:spPr>
        <p:txBody>
          <a:bodyPr/>
          <a:lstStyle/>
          <a:p>
            <a:r>
              <a:rPr lang="es-MX" b="1" dirty="0">
                <a:solidFill>
                  <a:schemeClr val="tx1"/>
                </a:solidFill>
                <a:effectLst>
                  <a:outerShdw blurRad="38100" dist="38100" dir="2700000" algn="tl">
                    <a:srgbClr val="000000">
                      <a:alpha val="43137"/>
                    </a:srgbClr>
                  </a:outerShdw>
                </a:effectLst>
                <a:latin typeface="Tempus Sans ITC"/>
              </a:rPr>
              <a:t>¿</a:t>
            </a:r>
            <a:r>
              <a:rPr lang="es-MX" b="1" dirty="0">
                <a:solidFill>
                  <a:schemeClr val="tx1"/>
                </a:solidFill>
                <a:effectLst>
                  <a:outerShdw blurRad="38100" dist="38100" dir="2700000" algn="tl">
                    <a:srgbClr val="000000">
                      <a:alpha val="43137"/>
                    </a:srgbClr>
                  </a:outerShdw>
                </a:effectLst>
                <a:latin typeface="Tempus Sans ITC" pitchFamily="82" charset="0"/>
              </a:rPr>
              <a:t>POR  QU</a:t>
            </a:r>
            <a:r>
              <a:rPr lang="es-MX" b="1" dirty="0">
                <a:solidFill>
                  <a:schemeClr val="tx1"/>
                </a:solidFill>
                <a:effectLst>
                  <a:outerShdw blurRad="38100" dist="38100" dir="2700000" algn="tl">
                    <a:srgbClr val="000000">
                      <a:alpha val="43137"/>
                    </a:srgbClr>
                  </a:outerShdw>
                </a:effectLst>
                <a:latin typeface="Tempus Sans ITC"/>
              </a:rPr>
              <a:t>É</a:t>
            </a:r>
            <a:r>
              <a:rPr lang="es-MX" b="1" dirty="0">
                <a:solidFill>
                  <a:schemeClr val="tx1"/>
                </a:solidFill>
                <a:effectLst>
                  <a:outerShdw blurRad="38100" dist="38100" dir="2700000" algn="tl">
                    <a:srgbClr val="000000">
                      <a:alpha val="43137"/>
                    </a:srgbClr>
                  </a:outerShdw>
                </a:effectLst>
                <a:latin typeface="Tempus Sans ITC" pitchFamily="82" charset="0"/>
              </a:rPr>
              <a:t>  UN  CONCILIO?</a:t>
            </a:r>
            <a:endParaRPr lang="es-MX" dirty="0"/>
          </a:p>
        </p:txBody>
      </p:sp>
    </p:spTree>
    <p:extLst>
      <p:ext uri="{BB962C8B-B14F-4D97-AF65-F5344CB8AC3E}">
        <p14:creationId xmlns:p14="http://schemas.microsoft.com/office/powerpoint/2010/main" val="396574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solidFill>
          <a:ln w="38100">
            <a:solidFill>
              <a:srgbClr val="FFC000"/>
            </a:solidFill>
          </a:ln>
        </p:spPr>
        <p:txBody>
          <a:bodyPr/>
          <a:lstStyle/>
          <a:p>
            <a:r>
              <a:rPr lang="es-MX" b="1" dirty="0">
                <a:solidFill>
                  <a:schemeClr val="tx1"/>
                </a:solidFill>
                <a:effectLst>
                  <a:outerShdw blurRad="38100" dist="38100" dir="2700000" algn="tl">
                    <a:srgbClr val="000000">
                      <a:alpha val="43137"/>
                    </a:srgbClr>
                  </a:outerShdw>
                </a:effectLst>
                <a:latin typeface="Tempus Sans ITC"/>
              </a:rPr>
              <a:t>¿</a:t>
            </a:r>
            <a:r>
              <a:rPr lang="es-MX" b="1" dirty="0">
                <a:solidFill>
                  <a:schemeClr val="tx1"/>
                </a:solidFill>
                <a:effectLst>
                  <a:outerShdw blurRad="38100" dist="38100" dir="2700000" algn="tl">
                    <a:srgbClr val="000000">
                      <a:alpha val="43137"/>
                    </a:srgbClr>
                  </a:outerShdw>
                </a:effectLst>
                <a:latin typeface="Tempus Sans ITC" pitchFamily="82" charset="0"/>
              </a:rPr>
              <a:t>POR  QU</a:t>
            </a:r>
            <a:r>
              <a:rPr lang="es-MX" b="1" dirty="0">
                <a:solidFill>
                  <a:schemeClr val="tx1"/>
                </a:solidFill>
                <a:effectLst>
                  <a:outerShdw blurRad="38100" dist="38100" dir="2700000" algn="tl">
                    <a:srgbClr val="000000">
                      <a:alpha val="43137"/>
                    </a:srgbClr>
                  </a:outerShdw>
                </a:effectLst>
                <a:latin typeface="Tempus Sans ITC"/>
              </a:rPr>
              <a:t>É</a:t>
            </a:r>
            <a:r>
              <a:rPr lang="es-MX" b="1" dirty="0">
                <a:solidFill>
                  <a:schemeClr val="tx1"/>
                </a:solidFill>
                <a:effectLst>
                  <a:outerShdw blurRad="38100" dist="38100" dir="2700000" algn="tl">
                    <a:srgbClr val="000000">
                      <a:alpha val="43137"/>
                    </a:srgbClr>
                  </a:outerShdw>
                </a:effectLst>
                <a:latin typeface="Tempus Sans ITC" pitchFamily="82" charset="0"/>
              </a:rPr>
              <a:t>  UN  CONCILIO?</a:t>
            </a:r>
          </a:p>
        </p:txBody>
      </p:sp>
      <p:sp>
        <p:nvSpPr>
          <p:cNvPr id="4" name="TextBox 3"/>
          <p:cNvSpPr txBox="1"/>
          <p:nvPr/>
        </p:nvSpPr>
        <p:spPr>
          <a:xfrm>
            <a:off x="4495800" y="1828800"/>
            <a:ext cx="4343400" cy="646331"/>
          </a:xfrm>
          <a:prstGeom prst="rect">
            <a:avLst/>
          </a:prstGeom>
          <a:solidFill>
            <a:schemeClr val="bg1">
              <a:lumMod val="50000"/>
            </a:schemeClr>
          </a:solidFill>
          <a:ln w="38100">
            <a:noFill/>
          </a:ln>
          <a:scene3d>
            <a:camera prst="perspectiveHeroicExtremeLeftFacing"/>
            <a:lightRig rig="threePt" dir="t"/>
          </a:scene3d>
        </p:spPr>
        <p:txBody>
          <a:bodyPr wrap="square" rtlCol="0">
            <a:spAutoFit/>
          </a:bodyPr>
          <a:lstStyle/>
          <a:p>
            <a:pPr algn="ctr"/>
            <a:r>
              <a:rPr lang="es-MX" sz="3600" dirty="0">
                <a:solidFill>
                  <a:prstClr val="white"/>
                </a:solidFill>
                <a:latin typeface="Arial Black" pitchFamily="34" charset="0"/>
              </a:rPr>
              <a:t>CONTRAS</a:t>
            </a:r>
          </a:p>
        </p:txBody>
      </p:sp>
      <p:sp>
        <p:nvSpPr>
          <p:cNvPr id="5" name="TextBox 4"/>
          <p:cNvSpPr txBox="1"/>
          <p:nvPr/>
        </p:nvSpPr>
        <p:spPr>
          <a:xfrm>
            <a:off x="457200" y="2919948"/>
            <a:ext cx="8382000" cy="3785652"/>
          </a:xfrm>
          <a:prstGeom prst="rect">
            <a:avLst/>
          </a:prstGeom>
          <a:noFill/>
        </p:spPr>
        <p:txBody>
          <a:bodyPr wrap="square" rtlCol="0">
            <a:spAutoFit/>
          </a:bodyPr>
          <a:lstStyle/>
          <a:p>
            <a:r>
              <a:rPr lang="es-MX" sz="2400" dirty="0">
                <a:latin typeface="Tw Cen MT Condensed Extra Bold" pitchFamily="34" charset="0"/>
              </a:rPr>
              <a:t>la Iglesia no necesitaba cambiar nada. </a:t>
            </a:r>
          </a:p>
          <a:p>
            <a:r>
              <a:rPr lang="es-MX" sz="2400" dirty="0">
                <a:latin typeface="Tw Cen MT Condensed Extra Bold" pitchFamily="34" charset="0"/>
              </a:rPr>
              <a:t>La Iglesia era una sociedad perfecta. </a:t>
            </a:r>
          </a:p>
          <a:p>
            <a:r>
              <a:rPr lang="es-MX" sz="2400" dirty="0">
                <a:latin typeface="Tw Cen MT Condensed Extra Bold" pitchFamily="34" charset="0"/>
              </a:rPr>
              <a:t>Se entendía a sí misma como una sociedad en la que cual había jerarquía y laicado. </a:t>
            </a:r>
          </a:p>
          <a:p>
            <a:r>
              <a:rPr lang="es-MX" sz="2400" dirty="0">
                <a:latin typeface="Tw Cen MT Condensed Extra Bold" pitchFamily="34" charset="0"/>
              </a:rPr>
              <a:t>La jerarquía había recibido de parte de Dios el poder de enseñar y gobernar. Los laicos no. </a:t>
            </a:r>
          </a:p>
          <a:p>
            <a:r>
              <a:rPr lang="es-MX" sz="2400" dirty="0">
                <a:latin typeface="Tw Cen MT Condensed Extra Bold" pitchFamily="34" charset="0"/>
              </a:rPr>
              <a:t>¿Qué necesidad había de un concilio, si los seminarios y los conventos estaban llenos de candidatos a la vida religiosa, las escuelas católicas estaban a reventar y la mayoría de los católicos tenían una noción clara de lo que suponía ser católico? </a:t>
            </a:r>
          </a:p>
        </p:txBody>
      </p:sp>
      <p:sp>
        <p:nvSpPr>
          <p:cNvPr id="6" name="TextBox 5"/>
          <p:cNvSpPr txBox="1"/>
          <p:nvPr/>
        </p:nvSpPr>
        <p:spPr>
          <a:xfrm>
            <a:off x="228600" y="1524000"/>
            <a:ext cx="4572000" cy="1200329"/>
          </a:xfrm>
          <a:prstGeom prst="rect">
            <a:avLst/>
          </a:prstGeom>
          <a:noFill/>
        </p:spPr>
        <p:txBody>
          <a:bodyPr wrap="square" rtlCol="0">
            <a:spAutoFit/>
          </a:bodyPr>
          <a:lstStyle/>
          <a:p>
            <a:r>
              <a:rPr lang="es-MX" sz="2400" b="1" dirty="0">
                <a:solidFill>
                  <a:srgbClr val="000000"/>
                </a:solidFill>
                <a:latin typeface="Copperplate Gothic Light" pitchFamily="34" charset="0"/>
              </a:rPr>
              <a:t>La  objeción  vino  de</a:t>
            </a:r>
          </a:p>
          <a:p>
            <a:r>
              <a:rPr lang="es-MX" sz="2400" b="1" dirty="0">
                <a:solidFill>
                  <a:srgbClr val="000000"/>
                </a:solidFill>
                <a:latin typeface="Copperplate Gothic Light" pitchFamily="34" charset="0"/>
              </a:rPr>
              <a:t>los  cardenales  de  la Curia  Romana</a:t>
            </a:r>
          </a:p>
        </p:txBody>
      </p:sp>
    </p:spTree>
    <p:extLst>
      <p:ext uri="{BB962C8B-B14F-4D97-AF65-F5344CB8AC3E}">
        <p14:creationId xmlns:p14="http://schemas.microsoft.com/office/powerpoint/2010/main" val="180189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noFill/>
          <a:ln w="38100">
            <a:solidFill>
              <a:srgbClr val="FFC000"/>
            </a:solidFill>
          </a:ln>
        </p:spPr>
        <p:txBody>
          <a:bodyPr/>
          <a:lstStyle/>
          <a:p>
            <a:r>
              <a:rPr lang="es-MX" b="1" dirty="0">
                <a:solidFill>
                  <a:schemeClr val="tx1"/>
                </a:solidFill>
                <a:effectLst>
                  <a:outerShdw blurRad="38100" dist="38100" dir="2700000" algn="tl">
                    <a:srgbClr val="000000">
                      <a:alpha val="43137"/>
                    </a:srgbClr>
                  </a:outerShdw>
                </a:effectLst>
                <a:latin typeface="Tempus Sans ITC" pitchFamily="82" charset="0"/>
              </a:rPr>
              <a:t>EL  PLAN  DE  SUENENS</a:t>
            </a:r>
          </a:p>
        </p:txBody>
      </p:sp>
      <p:sp>
        <p:nvSpPr>
          <p:cNvPr id="5" name="TextBox 4"/>
          <p:cNvSpPr txBox="1"/>
          <p:nvPr/>
        </p:nvSpPr>
        <p:spPr>
          <a:xfrm>
            <a:off x="4953000" y="1676400"/>
            <a:ext cx="4038600" cy="4832092"/>
          </a:xfrm>
          <a:prstGeom prst="rect">
            <a:avLst/>
          </a:prstGeom>
          <a:noFill/>
        </p:spPr>
        <p:txBody>
          <a:bodyPr wrap="square" rtlCol="0">
            <a:spAutoFit/>
          </a:bodyPr>
          <a:lstStyle/>
          <a:p>
            <a:r>
              <a:rPr lang="es-MX" sz="2800" dirty="0">
                <a:solidFill>
                  <a:srgbClr val="000000"/>
                </a:solidFill>
                <a:latin typeface="Tw Cen MT Condensed Extra Bold" pitchFamily="34" charset="0"/>
              </a:rPr>
              <a:t>Suenens elabor</a:t>
            </a:r>
            <a:r>
              <a:rPr lang="es-MX" sz="2800" dirty="0">
                <a:solidFill>
                  <a:srgbClr val="000000"/>
                </a:solidFill>
                <a:latin typeface="Tw Cen MT Condensed Extra Bold"/>
              </a:rPr>
              <a:t>ó</a:t>
            </a:r>
            <a:r>
              <a:rPr lang="es-MX" sz="2800" dirty="0">
                <a:solidFill>
                  <a:srgbClr val="000000"/>
                </a:solidFill>
                <a:latin typeface="Tw Cen MT Condensed Extra Bold" pitchFamily="34" charset="0"/>
              </a:rPr>
              <a:t> los primeros proyectos sobre cómo conven</a:t>
            </a:r>
            <a:r>
              <a:rPr lang="es-MX" sz="2800" dirty="0">
                <a:solidFill>
                  <a:srgbClr val="000000"/>
                </a:solidFill>
                <a:latin typeface="Tw Cen MT Condensed Extra Bold"/>
              </a:rPr>
              <a:t>í</a:t>
            </a:r>
            <a:r>
              <a:rPr lang="es-MX" sz="2800" dirty="0">
                <a:solidFill>
                  <a:srgbClr val="000000"/>
                </a:solidFill>
                <a:latin typeface="Tw Cen MT Condensed Extra Bold" pitchFamily="34" charset="0"/>
              </a:rPr>
              <a:t>a que el Concilio tomara curso</a:t>
            </a:r>
          </a:p>
          <a:p>
            <a:endParaRPr lang="es-MX" sz="2800" dirty="0">
              <a:solidFill>
                <a:srgbClr val="000000"/>
              </a:solidFill>
              <a:latin typeface="Tw Cen MT Condensed Extra Bold" pitchFamily="34" charset="0"/>
            </a:endParaRPr>
          </a:p>
          <a:p>
            <a:r>
              <a:rPr lang="es-MX" sz="2800" dirty="0">
                <a:solidFill>
                  <a:srgbClr val="000000"/>
                </a:solidFill>
                <a:latin typeface="Tw Cen MT Condensed Extra Bold" pitchFamily="34" charset="0"/>
              </a:rPr>
              <a:t>“Una visión de la Iglesia insertada en el corazón de la historia, y no como realidad abstracta, inmutable  e intemporal solo puede traer ganancias”</a:t>
            </a:r>
          </a:p>
        </p:txBody>
      </p:sp>
      <p:pic>
        <p:nvPicPr>
          <p:cNvPr id="7" name="Content Placeholder 9"/>
          <p:cNvPicPr>
            <a:picLocks noChangeAspect="1"/>
          </p:cNvPicPr>
          <p:nvPr/>
        </p:nvPicPr>
        <p:blipFill rotWithShape="1">
          <a:blip r:embed="rId2">
            <a:extLst>
              <a:ext uri="{28A0092B-C50C-407E-A947-70E740481C1C}">
                <a14:useLocalDpi xmlns:a14="http://schemas.microsoft.com/office/drawing/2010/main" val="0"/>
              </a:ext>
            </a:extLst>
          </a:blip>
          <a:srcRect b="6223"/>
          <a:stretch/>
        </p:blipFill>
        <p:spPr>
          <a:xfrm>
            <a:off x="762001" y="1658884"/>
            <a:ext cx="3428999" cy="5199116"/>
          </a:xfrm>
          <a:prstGeom prst="rect">
            <a:avLst/>
          </a:prstGeom>
        </p:spPr>
      </p:pic>
    </p:spTree>
    <p:extLst>
      <p:ext uri="{BB962C8B-B14F-4D97-AF65-F5344CB8AC3E}">
        <p14:creationId xmlns:p14="http://schemas.microsoft.com/office/powerpoint/2010/main" val="95682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noFill/>
          <a:ln w="38100">
            <a:solidFill>
              <a:srgbClr val="FFC000"/>
            </a:solidFill>
          </a:ln>
        </p:spPr>
        <p:txBody>
          <a:bodyPr/>
          <a:lstStyle/>
          <a:p>
            <a:r>
              <a:rPr lang="es-MX" b="1" dirty="0">
                <a:solidFill>
                  <a:schemeClr val="tx1"/>
                </a:solidFill>
                <a:effectLst>
                  <a:outerShdw blurRad="38100" dist="38100" dir="2700000" algn="tl">
                    <a:srgbClr val="000000">
                      <a:alpha val="43137"/>
                    </a:srgbClr>
                  </a:outerShdw>
                </a:effectLst>
                <a:latin typeface="Tempus Sans ITC" pitchFamily="82" charset="0"/>
              </a:rPr>
              <a:t>EL  PLAN  DE  OTTAVIANI</a:t>
            </a:r>
          </a:p>
        </p:txBody>
      </p:sp>
      <p:sp>
        <p:nvSpPr>
          <p:cNvPr id="5" name="TextBox 4"/>
          <p:cNvSpPr txBox="1"/>
          <p:nvPr/>
        </p:nvSpPr>
        <p:spPr>
          <a:xfrm>
            <a:off x="4953000" y="1676400"/>
            <a:ext cx="3886200" cy="5078313"/>
          </a:xfrm>
          <a:prstGeom prst="rect">
            <a:avLst/>
          </a:prstGeom>
          <a:noFill/>
        </p:spPr>
        <p:txBody>
          <a:bodyPr wrap="square" rtlCol="0">
            <a:spAutoFit/>
          </a:bodyPr>
          <a:lstStyle/>
          <a:p>
            <a:r>
              <a:rPr lang="es-MX" sz="3600" dirty="0">
                <a:latin typeface="Tw Cen MT Condensed Extra Bold" pitchFamily="34" charset="0"/>
              </a:rPr>
              <a:t>Representa la ortodoxia. Su plan esta dominado por la visión de la Iglesia como </a:t>
            </a:r>
            <a:r>
              <a:rPr lang="es-MX" sz="3600" b="1" dirty="0">
                <a:solidFill>
                  <a:srgbClr val="FF0000"/>
                </a:solidFill>
                <a:latin typeface="Tw Cen MT Condensed Extra Bold" pitchFamily="34" charset="0"/>
              </a:rPr>
              <a:t>sociedad perfecta. </a:t>
            </a:r>
          </a:p>
          <a:p>
            <a:r>
              <a:rPr lang="es-MX" sz="3600" dirty="0">
                <a:latin typeface="Tw Cen MT Condensed Extra Bold" pitchFamily="34" charset="0"/>
              </a:rPr>
              <a:t>Creía que Juan XXIII llevaba la Iglesia al desastre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81" r="5781" b="11748"/>
          <a:stretch/>
        </p:blipFill>
        <p:spPr>
          <a:xfrm>
            <a:off x="292607" y="1526445"/>
            <a:ext cx="4431879" cy="5228268"/>
          </a:xfrm>
          <a:prstGeom prst="rect">
            <a:avLst/>
          </a:prstGeom>
        </p:spPr>
      </p:pic>
    </p:spTree>
    <p:extLst>
      <p:ext uri="{BB962C8B-B14F-4D97-AF65-F5344CB8AC3E}">
        <p14:creationId xmlns:p14="http://schemas.microsoft.com/office/powerpoint/2010/main" val="271110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47800" y="304800"/>
            <a:ext cx="7391400" cy="1295400"/>
          </a:xfrm>
        </p:spPr>
        <p:txBody>
          <a:bodyPr>
            <a:normAutofit fontScale="90000"/>
          </a:bodyPr>
          <a:lstStyle/>
          <a:p>
            <a:pPr eaLnBrk="1" hangingPunct="1">
              <a:defRPr/>
            </a:pPr>
            <a:r>
              <a:rPr lang="en-US" sz="4000" dirty="0"/>
              <a:t>    </a:t>
            </a:r>
            <a:r>
              <a:rPr lang="en-US" sz="3500" b="1" dirty="0">
                <a:solidFill>
                  <a:schemeClr val="tx1"/>
                </a:solidFill>
              </a:rPr>
              <a:t>FUNDADOR DE LA RENOVACION CARISMATICA</a:t>
            </a:r>
            <a:r>
              <a:rPr lang="en-US" sz="4000" dirty="0"/>
              <a:t> </a:t>
            </a:r>
          </a:p>
        </p:txBody>
      </p:sp>
      <p:sp>
        <p:nvSpPr>
          <p:cNvPr id="5123" name="Rectangle 3"/>
          <p:cNvSpPr>
            <a:spLocks noGrp="1" noChangeArrowheads="1"/>
          </p:cNvSpPr>
          <p:nvPr>
            <p:ph idx="1"/>
          </p:nvPr>
        </p:nvSpPr>
        <p:spPr>
          <a:xfrm>
            <a:off x="381000" y="2057400"/>
            <a:ext cx="8229600" cy="4530725"/>
          </a:xfrm>
        </p:spPr>
        <p:txBody>
          <a:bodyPr/>
          <a:lstStyle/>
          <a:p>
            <a:pPr eaLnBrk="1" hangingPunct="1">
              <a:lnSpc>
                <a:spcPct val="80000"/>
              </a:lnSpc>
              <a:defRPr/>
            </a:pPr>
            <a:r>
              <a:rPr lang="es-MX" sz="2800" dirty="0">
                <a:solidFill>
                  <a:srgbClr val="000000"/>
                </a:solidFill>
              </a:rPr>
              <a:t>EL ESPIRITU SANTO</a:t>
            </a:r>
          </a:p>
          <a:p>
            <a:pPr eaLnBrk="1" hangingPunct="1">
              <a:lnSpc>
                <a:spcPct val="80000"/>
              </a:lnSpc>
              <a:defRPr/>
            </a:pPr>
            <a:endParaRPr lang="es-MX" sz="2800" dirty="0">
              <a:solidFill>
                <a:srgbClr val="000000"/>
              </a:solidFill>
            </a:endParaRPr>
          </a:p>
          <a:p>
            <a:pPr eaLnBrk="1" hangingPunct="1">
              <a:lnSpc>
                <a:spcPct val="80000"/>
              </a:lnSpc>
              <a:defRPr/>
            </a:pPr>
            <a:r>
              <a:rPr lang="es-MX" sz="2800" dirty="0">
                <a:solidFill>
                  <a:srgbClr val="000000"/>
                </a:solidFill>
              </a:rPr>
              <a:t>Credo:  Señor y Dador de Vida</a:t>
            </a:r>
          </a:p>
          <a:p>
            <a:pPr eaLnBrk="1" hangingPunct="1">
              <a:lnSpc>
                <a:spcPct val="80000"/>
              </a:lnSpc>
              <a:defRPr/>
            </a:pPr>
            <a:endParaRPr lang="es-MX" sz="2800" dirty="0">
              <a:solidFill>
                <a:srgbClr val="000000"/>
              </a:solidFill>
            </a:endParaRPr>
          </a:p>
          <a:p>
            <a:pPr eaLnBrk="1" hangingPunct="1">
              <a:lnSpc>
                <a:spcPct val="80000"/>
              </a:lnSpc>
              <a:defRPr/>
            </a:pPr>
            <a:r>
              <a:rPr lang="es-MX" sz="2800" dirty="0" err="1">
                <a:solidFill>
                  <a:srgbClr val="000000"/>
                </a:solidFill>
              </a:rPr>
              <a:t>Gén</a:t>
            </a:r>
            <a:r>
              <a:rPr lang="es-MX" sz="2800" dirty="0">
                <a:solidFill>
                  <a:srgbClr val="000000"/>
                </a:solidFill>
              </a:rPr>
              <a:t> 1,1-2</a:t>
            </a:r>
          </a:p>
          <a:p>
            <a:pPr eaLnBrk="1" hangingPunct="1">
              <a:lnSpc>
                <a:spcPct val="80000"/>
              </a:lnSpc>
              <a:defRPr/>
            </a:pPr>
            <a:endParaRPr lang="es-MX" sz="2800" dirty="0">
              <a:solidFill>
                <a:srgbClr val="000000"/>
              </a:solidFill>
            </a:endParaRPr>
          </a:p>
          <a:p>
            <a:pPr lvl="1" eaLnBrk="1" hangingPunct="1">
              <a:lnSpc>
                <a:spcPct val="80000"/>
              </a:lnSpc>
              <a:defRPr/>
            </a:pPr>
            <a:r>
              <a:rPr lang="es-MX" sz="2400" dirty="0"/>
              <a:t>Al principio Dios creó el cielo y la tierra. La tierra estaba desierta y sin nada, y las tinieblas </a:t>
            </a:r>
            <a:r>
              <a:rPr lang="es-MX" sz="2400" dirty="0" err="1"/>
              <a:t>cubrian</a:t>
            </a:r>
            <a:r>
              <a:rPr lang="es-MX" sz="2400" dirty="0"/>
              <a:t> los abismos mientras el Espíritu de Dios aleteaba sobre la superficie  de las aguas.</a:t>
            </a:r>
          </a:p>
          <a:p>
            <a:pPr eaLnBrk="1" hangingPunct="1">
              <a:lnSpc>
                <a:spcPct val="80000"/>
              </a:lnSpc>
              <a:defRPr/>
            </a:pPr>
            <a:endParaRPr lang="en-US" sz="2800" dirty="0"/>
          </a:p>
        </p:txBody>
      </p:sp>
      <p:pic>
        <p:nvPicPr>
          <p:cNvPr id="5124" name="Picture 4" descr="Logo R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81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075232"/>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fade">
                                      <p:cBhvr>
                                        <p:cTn id="25"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381000"/>
            <a:ext cx="7772400" cy="1219200"/>
          </a:xfrm>
        </p:spPr>
        <p:txBody>
          <a:bodyPr/>
          <a:lstStyle/>
          <a:p>
            <a:pPr eaLnBrk="1" hangingPunct="1">
              <a:defRPr/>
            </a:pPr>
            <a:r>
              <a:rPr lang="en-US" sz="4000" dirty="0"/>
              <a:t>     </a:t>
            </a:r>
            <a:r>
              <a:rPr lang="en-US" sz="3400" b="1" dirty="0">
                <a:solidFill>
                  <a:schemeClr val="tx1"/>
                </a:solidFill>
              </a:rPr>
              <a:t>NACIMIENTO DE LA      </a:t>
            </a:r>
            <a:br>
              <a:rPr lang="en-US" sz="3400" b="1" dirty="0">
                <a:solidFill>
                  <a:schemeClr val="tx1"/>
                </a:solidFill>
              </a:rPr>
            </a:br>
            <a:r>
              <a:rPr lang="en-US" sz="3400" b="1" dirty="0">
                <a:solidFill>
                  <a:schemeClr val="tx1"/>
                </a:solidFill>
              </a:rPr>
              <a:t>RENOVACION CARISMATICA</a:t>
            </a:r>
          </a:p>
        </p:txBody>
      </p:sp>
      <p:sp>
        <p:nvSpPr>
          <p:cNvPr id="8195" name="Rectangle 3"/>
          <p:cNvSpPr>
            <a:spLocks noGrp="1" noChangeArrowheads="1"/>
          </p:cNvSpPr>
          <p:nvPr>
            <p:ph idx="1"/>
          </p:nvPr>
        </p:nvSpPr>
        <p:spPr>
          <a:xfrm>
            <a:off x="457200" y="1905000"/>
            <a:ext cx="8229600" cy="4525963"/>
          </a:xfrm>
        </p:spPr>
        <p:txBody>
          <a:bodyPr/>
          <a:lstStyle/>
          <a:p>
            <a:pPr eaLnBrk="1" hangingPunct="1">
              <a:defRPr/>
            </a:pPr>
            <a:r>
              <a:rPr lang="en-US" sz="2800" b="1" dirty="0"/>
              <a:t>LA PROMESA DEL PADRE</a:t>
            </a:r>
          </a:p>
          <a:p>
            <a:pPr lvl="1" eaLnBrk="1" hangingPunct="1">
              <a:defRPr/>
            </a:pPr>
            <a:r>
              <a:rPr lang="en-US" dirty="0" err="1"/>
              <a:t>Eze</a:t>
            </a:r>
            <a:r>
              <a:rPr lang="en-US" dirty="0"/>
              <a:t> 36,24-28</a:t>
            </a:r>
          </a:p>
          <a:p>
            <a:pPr lvl="1" eaLnBrk="1" hangingPunct="1">
              <a:defRPr/>
            </a:pPr>
            <a:r>
              <a:rPr lang="en-US" dirty="0"/>
              <a:t>Joel  3,1-2</a:t>
            </a:r>
          </a:p>
          <a:p>
            <a:pPr lvl="1" eaLnBrk="1" hangingPunct="1">
              <a:defRPr/>
            </a:pPr>
            <a:r>
              <a:rPr lang="en-US" dirty="0" err="1"/>
              <a:t>Lc</a:t>
            </a:r>
            <a:r>
              <a:rPr lang="en-US" dirty="0"/>
              <a:t> 24,49</a:t>
            </a:r>
          </a:p>
          <a:p>
            <a:pPr eaLnBrk="1" hangingPunct="1">
              <a:defRPr/>
            </a:pPr>
            <a:endParaRPr lang="en-US" dirty="0"/>
          </a:p>
          <a:p>
            <a:pPr lvl="3" eaLnBrk="1" hangingPunct="1">
              <a:buFont typeface="Tahoma" charset="0"/>
              <a:buNone/>
              <a:defRPr/>
            </a:pPr>
            <a:r>
              <a:rPr lang="en-US" sz="4000" dirty="0"/>
              <a:t>	</a:t>
            </a:r>
          </a:p>
        </p:txBody>
      </p:sp>
      <p:pic>
        <p:nvPicPr>
          <p:cNvPr id="6148" name="Picture 4" descr="Logo R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346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glesia Cristiana De Fe y Del Espiritu Santo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98495"/>
      </p:ext>
    </p:extLst>
  </p:cSld>
  <p:clrMapOvr>
    <a:masterClrMapping/>
  </p:clrMapOvr>
  <p:transition advTm="8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dissolve">
                                      <p:cBhvr>
                                        <p:cTn id="12" dur="500"/>
                                        <p:tgtEl>
                                          <p:spTgt spid="819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dissolve">
                                      <p:cBhvr>
                                        <p:cTn id="15" dur="500"/>
                                        <p:tgtEl>
                                          <p:spTgt spid="819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dissolve">
                                      <p:cBhvr>
                                        <p:cTn id="18" dur="500"/>
                                        <p:tgtEl>
                                          <p:spTgt spid="819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dissolve">
                                      <p:cBhvr>
                                        <p:cTn id="21" dur="500"/>
                                        <p:tgtEl>
                                          <p:spTgt spid="819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Effect transition="in" filter="dissolve">
                                      <p:cBhvr>
                                        <p:cTn id="24"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9386</TotalTime>
  <Words>1580</Words>
  <Application>Microsoft Office PowerPoint</Application>
  <PresentationFormat>On-screen Show (4:3)</PresentationFormat>
  <Paragraphs>201</Paragraphs>
  <Slides>32</Slides>
  <Notes>2</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Black</vt:lpstr>
      <vt:lpstr>Calibri</vt:lpstr>
      <vt:lpstr>Cambria</vt:lpstr>
      <vt:lpstr>Copperplate Gothic Light</vt:lpstr>
      <vt:lpstr>Tahoma</vt:lpstr>
      <vt:lpstr>Tempus Sans ITC</vt:lpstr>
      <vt:lpstr>Tw Cen MT Condensed Extra Bold</vt:lpstr>
      <vt:lpstr>Wingdings</vt:lpstr>
      <vt:lpstr>Office Theme</vt:lpstr>
      <vt:lpstr>HISTORIA DE LA  RENOVACION CARISMATICA CATOLICA </vt:lpstr>
      <vt:lpstr>LOS COMIENZOS DEL   VATICANO  II</vt:lpstr>
      <vt:lpstr>LA IDEA DE JUAN XXIII</vt:lpstr>
      <vt:lpstr>¿POR  QUÉ  UN  CONCILIO?</vt:lpstr>
      <vt:lpstr>¿POR  QUÉ  UN  CONCILIO?</vt:lpstr>
      <vt:lpstr>EL  PLAN  DE  SUENENS</vt:lpstr>
      <vt:lpstr>EL  PLAN  DE  OTTAVIANI</vt:lpstr>
      <vt:lpstr>    FUNDADOR DE LA RENOVACION CARISMATICA </vt:lpstr>
      <vt:lpstr>     NACIMIENTO DE LA       RENOVACION CARISMATICA</vt:lpstr>
      <vt:lpstr>    NACIMIENTO DE LA RENOVACION CARISMATICA</vt:lpstr>
      <vt:lpstr>Beata Elena Guerra  </vt:lpstr>
      <vt:lpstr>  LAS 7 EXPERIENCIAS DE  PENTECOSTES   EN   EL   N.   T.</vt:lpstr>
      <vt:lpstr> LAS 7 EXPERIENCIAS DE  PENTECOSTES  EN  EL  N. T.</vt:lpstr>
      <vt:lpstr>ANTECEDENTES DE LA        RENOVACION CARISMATICA</vt:lpstr>
      <vt:lpstr> ANTECEDENTES DE LA       RENOVACION CARISMATICA</vt:lpstr>
      <vt:lpstr>LA   BUSQUEDA  DEL  ESPIRITU SANTO </vt:lpstr>
      <vt:lpstr>LA NECESIDAD  DE  LA EXPERIENCIA   ESPIRITUAL</vt:lpstr>
      <vt:lpstr>EL  1er RETIRO CARISMATICO</vt:lpstr>
      <vt:lpstr> E L    2do     R E T I R O</vt:lpstr>
      <vt:lpstr>PowerPoint Presentation</vt:lpstr>
      <vt:lpstr> INTEGRADA EN LA IGLESIA</vt:lpstr>
      <vt:lpstr>D E  S  A  R  R  O  L  L  O   </vt:lpstr>
      <vt:lpstr>   O R G A N I Z A C I O N</vt:lpstr>
      <vt:lpstr> D E  S  A  R  R  O  L  L  O</vt:lpstr>
      <vt:lpstr> D E  S  A  R  R  O  L  L  O</vt:lpstr>
      <vt:lpstr> D E  S  A  R  R  O  L  L  O</vt:lpstr>
      <vt:lpstr>LA CRUZ DE LA RCC</vt:lpstr>
      <vt:lpstr>La Casa del Arca y la Paloma</vt:lpstr>
      <vt:lpstr>La Cruz de la Renovación </vt:lpstr>
      <vt:lpstr>Jubileo de Oro</vt:lpstr>
      <vt:lpstr>Jubileo de Oro</vt:lpstr>
      <vt:lpstr>HISTORIA DE LA  RENOVACION CARISMATICA CATOLICA </vt:lpstr>
    </vt:vector>
  </TitlesOfParts>
  <Company>Branch Banking &amp; Trust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HISTORIA DE LA R.C.</dc:title>
  <dc:creator>c11939</dc:creator>
  <cp:lastModifiedBy>R</cp:lastModifiedBy>
  <cp:revision>65</cp:revision>
  <dcterms:created xsi:type="dcterms:W3CDTF">2009-02-24T16:53:59Z</dcterms:created>
  <dcterms:modified xsi:type="dcterms:W3CDTF">2020-09-12T18:29:09Z</dcterms:modified>
</cp:coreProperties>
</file>