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95" r:id="rId4"/>
    <p:sldId id="510" r:id="rId5"/>
    <p:sldId id="267" r:id="rId6"/>
    <p:sldId id="294" r:id="rId7"/>
    <p:sldId id="277" r:id="rId8"/>
    <p:sldId id="368" r:id="rId9"/>
    <p:sldId id="298" r:id="rId10"/>
    <p:sldId id="508" r:id="rId11"/>
    <p:sldId id="511" r:id="rId12"/>
    <p:sldId id="513" r:id="rId13"/>
    <p:sldId id="512" r:id="rId14"/>
    <p:sldId id="515" r:id="rId15"/>
    <p:sldId id="514" r:id="rId16"/>
    <p:sldId id="529" r:id="rId17"/>
    <p:sldId id="516" r:id="rId18"/>
    <p:sldId id="517" r:id="rId19"/>
    <p:sldId id="522" r:id="rId20"/>
    <p:sldId id="523" r:id="rId21"/>
    <p:sldId id="524" r:id="rId22"/>
    <p:sldId id="519" r:id="rId23"/>
    <p:sldId id="521" r:id="rId24"/>
    <p:sldId id="525" r:id="rId25"/>
    <p:sldId id="518" r:id="rId26"/>
    <p:sldId id="526" r:id="rId27"/>
    <p:sldId id="527" r:id="rId28"/>
    <p:sldId id="528" r:id="rId29"/>
    <p:sldId id="532" r:id="rId30"/>
    <p:sldId id="530" r:id="rId31"/>
    <p:sldId id="50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678"/>
  </p:normalViewPr>
  <p:slideViewPr>
    <p:cSldViewPr snapToGrid="0" snapToObjects="1">
      <p:cViewPr varScale="1">
        <p:scale>
          <a:sx n="101" d="100"/>
          <a:sy n="101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7358-69B8-8649-828E-464AC489F0AD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232BA-EFF5-174A-8625-F4FE65EE3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3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7E47-EE74-D14F-BD90-26E4AFF487C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5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232BA-EFF5-174A-8625-F4FE65EE36C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8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0F7-0694-CB47-ADE4-B4D4115EAAC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4AC-DDFB-9847-90D3-D3E36B842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2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0F7-0694-CB47-ADE4-B4D4115EAAC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4AC-DDFB-9847-90D3-D3E36B842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6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0F7-0694-CB47-ADE4-B4D4115EAAC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4AC-DDFB-9847-90D3-D3E36B842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3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0F7-0694-CB47-ADE4-B4D4115EAAC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4AC-DDFB-9847-90D3-D3E36B842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0F7-0694-CB47-ADE4-B4D4115EAAC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4AC-DDFB-9847-90D3-D3E36B842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8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0F7-0694-CB47-ADE4-B4D4115EAAC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4AC-DDFB-9847-90D3-D3E36B842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6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0F7-0694-CB47-ADE4-B4D4115EAAC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4AC-DDFB-9847-90D3-D3E36B842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1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0F7-0694-CB47-ADE4-B4D4115EAAC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4AC-DDFB-9847-90D3-D3E36B842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4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0F7-0694-CB47-ADE4-B4D4115EAAC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4AC-DDFB-9847-90D3-D3E36B842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7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0F7-0694-CB47-ADE4-B4D4115EAAC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4AC-DDFB-9847-90D3-D3E36B842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1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0F7-0694-CB47-ADE4-B4D4115EAAC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E4AC-DDFB-9847-90D3-D3E36B842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40F7-0694-CB47-ADE4-B4D4115EAAC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E4AC-DDFB-9847-90D3-D3E36B842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tiff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B7C5B-EDCE-1447-B35F-0C597ED0D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64226"/>
            <a:ext cx="7772400" cy="2387600"/>
          </a:xfrm>
        </p:spPr>
        <p:txBody>
          <a:bodyPr anchor="ctr" anchorCtr="1">
            <a:noAutofit/>
          </a:bodyPr>
          <a:lstStyle/>
          <a:p>
            <a:r>
              <a:rPr lang="en-US" sz="4800" dirty="0"/>
              <a:t>Correct-by-Construction</a:t>
            </a:r>
            <a:br>
              <a:rPr lang="en-US" sz="4800" dirty="0"/>
            </a:br>
            <a:r>
              <a:rPr lang="en-US" sz="4800" dirty="0"/>
              <a:t>Network Stack Synthesis </a:t>
            </a:r>
            <a:br>
              <a:rPr lang="en-US" sz="4800" dirty="0"/>
            </a:br>
            <a:r>
              <a:rPr lang="en-US" sz="4800" dirty="0"/>
              <a:t>for seL4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EB2DC-5F59-CA4A-BA84-D527BB7DB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46483"/>
            <a:ext cx="6858000" cy="2501461"/>
          </a:xfrm>
        </p:spPr>
        <p:txBody>
          <a:bodyPr/>
          <a:lstStyle/>
          <a:p>
            <a:r>
              <a:rPr lang="en-US" sz="3200" dirty="0"/>
              <a:t>Eric Smith</a:t>
            </a:r>
          </a:p>
          <a:p>
            <a:r>
              <a:rPr lang="en-US" sz="3200" dirty="0"/>
              <a:t>Kestrel Institute and Kestrel Technology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seL4 Summit, September 23-26, 2019, Herndon, 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60476-7154-6241-B16E-4297AD776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30" y="395822"/>
            <a:ext cx="964633" cy="1217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4D457-D11D-984B-901D-19F5ECA2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9" y="345553"/>
            <a:ext cx="1220547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7B1FD-D0D7-8740-AE0B-819A8969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1" y="365126"/>
            <a:ext cx="8601389" cy="1021547"/>
          </a:xfrm>
        </p:spPr>
        <p:txBody>
          <a:bodyPr>
            <a:normAutofit/>
          </a:bodyPr>
          <a:lstStyle/>
          <a:p>
            <a:r>
              <a:rPr lang="en-US" sz="4000" dirty="0"/>
              <a:t>Verified Network Stack Synthesis for seL4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53812-C462-EE42-91C1-7E8106857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5947"/>
            <a:ext cx="7886700" cy="54361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plan to apply our APT toolkit to produce high-assurance, correct-by-construction components for seL4, starting with a TCP/IP stack</a:t>
            </a:r>
          </a:p>
          <a:p>
            <a:r>
              <a:rPr lang="en-US" dirty="0"/>
              <a:t>A TCP/IP stack:</a:t>
            </a:r>
          </a:p>
          <a:p>
            <a:pPr lvl="1"/>
            <a:r>
              <a:rPr lang="en-US" dirty="0"/>
              <a:t>Is needed by many applications</a:t>
            </a:r>
          </a:p>
          <a:p>
            <a:pPr lvl="1"/>
            <a:r>
              <a:rPr lang="en-US" dirty="0"/>
              <a:t>Faces the external world and thus must safely process data from possible attackers</a:t>
            </a:r>
          </a:p>
          <a:p>
            <a:pPr lvl="1"/>
            <a:r>
              <a:rPr lang="en-US" dirty="0"/>
              <a:t>May be used by multiple seL4 partitions and thus must keep their data strictly separate</a:t>
            </a:r>
          </a:p>
          <a:p>
            <a:r>
              <a:rPr lang="en-US" dirty="0"/>
              <a:t>We plan to generate C code</a:t>
            </a:r>
          </a:p>
          <a:p>
            <a:r>
              <a:rPr lang="en-US" dirty="0"/>
              <a:t>We plan to make it open source</a:t>
            </a:r>
          </a:p>
          <a:p>
            <a:r>
              <a:rPr lang="en-US" dirty="0"/>
              <a:t>The verified TCP/IP stack will help extend seL4's assurance case to larger systems based on seL4</a:t>
            </a:r>
          </a:p>
        </p:txBody>
      </p:sp>
    </p:spTree>
    <p:extLst>
      <p:ext uri="{BB962C8B-B14F-4D97-AF65-F5344CB8AC3E}">
        <p14:creationId xmlns:p14="http://schemas.microsoft.com/office/powerpoint/2010/main" val="41684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CAD2-61C2-B349-BE37-44698472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9FA74-6975-D745-A5BF-E7D0D359D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6914"/>
            <a:ext cx="7886700" cy="5345723"/>
          </a:xfrm>
        </p:spPr>
        <p:txBody>
          <a:bodyPr/>
          <a:lstStyle/>
          <a:p>
            <a:r>
              <a:rPr lang="en-US" dirty="0"/>
              <a:t>Packet parsing and serialization</a:t>
            </a:r>
          </a:p>
          <a:p>
            <a:r>
              <a:rPr lang="en-US" dirty="0"/>
              <a:t>The TCP state-machine</a:t>
            </a:r>
          </a:p>
          <a:p>
            <a:r>
              <a:rPr lang="en-US" dirty="0"/>
              <a:t>Buffer management</a:t>
            </a:r>
          </a:p>
          <a:p>
            <a:r>
              <a:rPr lang="en-US" dirty="0"/>
              <a:t>Sequence numbers and re-transmitting lost packets</a:t>
            </a:r>
          </a:p>
          <a:p>
            <a:r>
              <a:rPr lang="en-US" dirty="0"/>
              <a:t>Flow control</a:t>
            </a:r>
          </a:p>
          <a:p>
            <a:r>
              <a:rPr lang="en-US" dirty="0"/>
              <a:t>Congestion control</a:t>
            </a:r>
          </a:p>
          <a:p>
            <a:r>
              <a:rPr lang="en-US" dirty="0"/>
              <a:t>C code generation</a:t>
            </a:r>
          </a:p>
          <a:p>
            <a:endParaRPr lang="en-US" dirty="0"/>
          </a:p>
          <a:p>
            <a:r>
              <a:rPr lang="en-US" dirty="0"/>
              <a:t>Approach: Start with a minimal feature set and add features over time</a:t>
            </a:r>
          </a:p>
        </p:txBody>
      </p:sp>
    </p:spTree>
    <p:extLst>
      <p:ext uri="{BB962C8B-B14F-4D97-AF65-F5344CB8AC3E}">
        <p14:creationId xmlns:p14="http://schemas.microsoft.com/office/powerpoint/2010/main" val="18796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6605-58D3-694C-ABA2-896D5FCE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2543"/>
          </a:xfrm>
        </p:spPr>
        <p:txBody>
          <a:bodyPr/>
          <a:lstStyle/>
          <a:p>
            <a:r>
              <a:rPr lang="en-US" dirty="0"/>
              <a:t>Demo: TCP and IP packet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AE15E-BBEB-2F4D-AFAD-8F482B0AA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1187670"/>
            <a:ext cx="8671033" cy="4989294"/>
          </a:xfrm>
        </p:spPr>
        <p:txBody>
          <a:bodyPr>
            <a:noAutofit/>
          </a:bodyPr>
          <a:lstStyle/>
          <a:p>
            <a:r>
              <a:rPr lang="en-US" sz="2400" dirty="0"/>
              <a:t>Goal: Synthesize efficient code to parse TCP packet headers.</a:t>
            </a:r>
          </a:p>
          <a:p>
            <a:pPr lvl="1"/>
            <a:r>
              <a:rPr lang="en-US" sz="2000" dirty="0"/>
              <a:t>Start with a spec that is as clear and convenient as possible</a:t>
            </a:r>
          </a:p>
          <a:p>
            <a:pPr lvl="1"/>
            <a:r>
              <a:rPr lang="en-US" sz="2000" dirty="0"/>
              <a:t>Obtain performant code, idiomatic code</a:t>
            </a:r>
          </a:p>
          <a:p>
            <a:r>
              <a:rPr lang="en-US" sz="2400" dirty="0"/>
              <a:t>The "distance" between spec and code is spanned by proofs</a:t>
            </a:r>
          </a:p>
          <a:p>
            <a:pPr lvl="1"/>
            <a:r>
              <a:rPr lang="en-US" sz="2000" dirty="0"/>
              <a:t>Don't worry about performance in the spec – you will refine to performant code</a:t>
            </a:r>
          </a:p>
          <a:p>
            <a:pPr lvl="1"/>
            <a:r>
              <a:rPr lang="en-US" sz="2000" dirty="0"/>
              <a:t>Don't worry about correctness of the code – it is derived from the spec with proofs</a:t>
            </a:r>
          </a:p>
          <a:p>
            <a:r>
              <a:rPr lang="en-US" sz="2400" dirty="0"/>
              <a:t>Caveats:</a:t>
            </a:r>
          </a:p>
          <a:p>
            <a:pPr lvl="1"/>
            <a:r>
              <a:rPr lang="en-US" sz="2000" dirty="0"/>
              <a:t>Not yet parsing TCP/IP options</a:t>
            </a:r>
          </a:p>
          <a:p>
            <a:pPr lvl="1"/>
            <a:r>
              <a:rPr lang="en-US" sz="2000" dirty="0"/>
              <a:t>Not yet generating imperative code (APT's C and Java code generators are in progress)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9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895B-07CF-9349-9303-6807AA99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Specify TCP Parsing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27C59B-2BD9-2840-ACE8-B799F2D436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21722" y="1565747"/>
            <a:ext cx="4639003" cy="302025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256F6-6629-6F43-ABA0-5D6776E94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523" y="1565747"/>
            <a:ext cx="3886200" cy="5055769"/>
          </a:xfrm>
        </p:spPr>
        <p:txBody>
          <a:bodyPr/>
          <a:lstStyle/>
          <a:p>
            <a:r>
              <a:rPr lang="en-US" dirty="0"/>
              <a:t>The problem: Given a sequence of bytes, parse it as a TCP header.</a:t>
            </a:r>
          </a:p>
          <a:p>
            <a:r>
              <a:rPr lang="en-US" dirty="0"/>
              <a:t>Notes:</a:t>
            </a:r>
          </a:p>
          <a:p>
            <a:pPr lvl="1"/>
            <a:r>
              <a:rPr lang="en-US" dirty="0"/>
              <a:t>Some fields span multiple bytes – have to combine</a:t>
            </a:r>
          </a:p>
          <a:p>
            <a:pPr lvl="1"/>
            <a:r>
              <a:rPr lang="en-US" dirty="0"/>
              <a:t>Some fields are smaller than one byte – have to apply a mask</a:t>
            </a:r>
          </a:p>
        </p:txBody>
      </p:sp>
    </p:spTree>
    <p:extLst>
      <p:ext uri="{BB962C8B-B14F-4D97-AF65-F5344CB8AC3E}">
        <p14:creationId xmlns:p14="http://schemas.microsoft.com/office/powerpoint/2010/main" val="20101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FECA-A3D6-8145-A870-7B565A3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388"/>
            <a:ext cx="7886700" cy="643867"/>
          </a:xfrm>
        </p:spPr>
        <p:txBody>
          <a:bodyPr>
            <a:normAutofit fontScale="90000"/>
          </a:bodyPr>
          <a:lstStyle/>
          <a:p>
            <a:r>
              <a:rPr lang="en-US" dirty="0"/>
              <a:t>The spec for TCP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B8264-7471-F04E-923E-7299D927B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08993"/>
            <a:ext cx="5538952" cy="2385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approach: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Specify the packet layout </a:t>
            </a:r>
            <a:r>
              <a:rPr lang="en-US" i="1" dirty="0"/>
              <a:t>declaratively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33F64-B90B-DC4C-A120-AAE2684D6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7021" y="1008993"/>
            <a:ext cx="2848303" cy="5062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defconst</a:t>
            </a:r>
            <a:r>
              <a:rPr lang="en-US" sz="1100" dirty="0">
                <a:latin typeface="Courier" pitchFamily="2" charset="0"/>
              </a:rPr>
              <a:t> *</a:t>
            </a:r>
            <a:r>
              <a:rPr lang="en-US" sz="1100" dirty="0" err="1">
                <a:latin typeface="Courier" pitchFamily="2" charset="0"/>
              </a:rPr>
              <a:t>tcp-desc</a:t>
            </a:r>
            <a:r>
              <a:rPr lang="en-US" sz="1100" dirty="0">
                <a:latin typeface="Courier" pitchFamily="2" charset="0"/>
              </a:rPr>
              <a:t>*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'((:source-port 16)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(:destination-port 16)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(:sequence-number 32)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(:ack-number 32)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(:data-offset 4)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(:reserved 4)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</a:t>
            </a:r>
            <a:r>
              <a:rPr lang="en-US" sz="1100" dirty="0" err="1">
                <a:latin typeface="Courier" pitchFamily="2" charset="0"/>
              </a:rPr>
              <a:t>cwr</a:t>
            </a:r>
            <a:r>
              <a:rPr lang="en-US" sz="1100" dirty="0">
                <a:latin typeface="Courier" pitchFamily="2" charset="0"/>
              </a:rPr>
              <a:t> 1) ; added in RFC3168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</a:t>
            </a:r>
            <a:r>
              <a:rPr lang="en-US" sz="1100" dirty="0" err="1">
                <a:latin typeface="Courier" pitchFamily="2" charset="0"/>
              </a:rPr>
              <a:t>ece</a:t>
            </a:r>
            <a:r>
              <a:rPr lang="en-US" sz="1100" dirty="0">
                <a:latin typeface="Courier" pitchFamily="2" charset="0"/>
              </a:rPr>
              <a:t> 1) ; added in RFC3168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</a:t>
            </a:r>
            <a:r>
              <a:rPr lang="en-US" sz="1100" dirty="0" err="1">
                <a:latin typeface="Courier" pitchFamily="2" charset="0"/>
              </a:rPr>
              <a:t>urg</a:t>
            </a:r>
            <a:r>
              <a:rPr lang="en-US" sz="1100" dirty="0">
                <a:latin typeface="Courier" pitchFamily="2" charset="0"/>
              </a:rPr>
              <a:t> 1)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(:ack 1)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</a:t>
            </a:r>
            <a:r>
              <a:rPr lang="en-US" sz="1100" dirty="0" err="1">
                <a:latin typeface="Courier" pitchFamily="2" charset="0"/>
              </a:rPr>
              <a:t>psh</a:t>
            </a:r>
            <a:r>
              <a:rPr lang="en-US" sz="1100" dirty="0">
                <a:latin typeface="Courier" pitchFamily="2" charset="0"/>
              </a:rPr>
              <a:t> 1)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</a:t>
            </a:r>
            <a:r>
              <a:rPr lang="en-US" sz="1100" dirty="0" err="1">
                <a:latin typeface="Courier" pitchFamily="2" charset="0"/>
              </a:rPr>
              <a:t>rst</a:t>
            </a:r>
            <a:r>
              <a:rPr lang="en-US" sz="1100" dirty="0">
                <a:latin typeface="Courier" pitchFamily="2" charset="0"/>
              </a:rPr>
              <a:t> 1)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</a:t>
            </a:r>
            <a:r>
              <a:rPr lang="en-US" sz="1100" dirty="0" err="1">
                <a:latin typeface="Courier" pitchFamily="2" charset="0"/>
              </a:rPr>
              <a:t>syn</a:t>
            </a:r>
            <a:r>
              <a:rPr lang="en-US" sz="1100" dirty="0">
                <a:latin typeface="Courier" pitchFamily="2" charset="0"/>
              </a:rPr>
              <a:t> 1)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(:fin 1)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(:window-size 16)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(:checksum 16)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(:urgent-pointer 16)))</a:t>
            </a:r>
          </a:p>
          <a:p>
            <a:pPr marL="0" indent="0">
              <a:buNone/>
            </a:pPr>
            <a:endParaRPr lang="en-US" sz="1100" dirty="0">
              <a:latin typeface="Courier" pitchFamily="2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88A9B07-2356-584B-949F-678BD41B7DD2}"/>
              </a:ext>
            </a:extLst>
          </p:cNvPr>
          <p:cNvSpPr/>
          <p:nvPr/>
        </p:nvSpPr>
        <p:spPr>
          <a:xfrm>
            <a:off x="4487918" y="1871788"/>
            <a:ext cx="1629103" cy="46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D1204B5-FE51-DA48-87D6-AEBCDF52B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32" y="2743200"/>
            <a:ext cx="5863514" cy="381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FECA-A3D6-8145-A870-7B565A3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388"/>
            <a:ext cx="7886700" cy="643867"/>
          </a:xfrm>
        </p:spPr>
        <p:txBody>
          <a:bodyPr>
            <a:normAutofit fontScale="90000"/>
          </a:bodyPr>
          <a:lstStyle/>
          <a:p>
            <a:r>
              <a:rPr lang="en-US" dirty="0"/>
              <a:t>The spec for TCP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B8264-7471-F04E-923E-7299D927B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08993"/>
            <a:ext cx="5538952" cy="2385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approach: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Specify the packet layout </a:t>
            </a:r>
            <a:r>
              <a:rPr lang="en-US" i="1" dirty="0"/>
              <a:t>declaratively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And specify how to parse any packet, given its layout.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33F64-B90B-DC4C-A120-AAE2684D6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7021" y="1008993"/>
            <a:ext cx="2398329" cy="5062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defconst</a:t>
            </a:r>
            <a:r>
              <a:rPr lang="en-US" sz="1100" dirty="0">
                <a:latin typeface="Courier" pitchFamily="2" charset="0"/>
              </a:rPr>
              <a:t> *</a:t>
            </a:r>
            <a:r>
              <a:rPr lang="en-US" sz="1100" dirty="0" err="1">
                <a:latin typeface="Courier" pitchFamily="2" charset="0"/>
              </a:rPr>
              <a:t>tcp-desc</a:t>
            </a:r>
            <a:r>
              <a:rPr lang="en-US" sz="1100" dirty="0">
                <a:latin typeface="Courier" pitchFamily="2" charset="0"/>
              </a:rPr>
              <a:t>*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'((:source-port 16)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(:destination-port 16)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(:sequence-number 32)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(:ack-number 32)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(:data-offset 4)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(:reserved 4)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</a:t>
            </a:r>
            <a:r>
              <a:rPr lang="en-US" sz="1100" dirty="0" err="1">
                <a:latin typeface="Courier" pitchFamily="2" charset="0"/>
              </a:rPr>
              <a:t>cwr</a:t>
            </a:r>
            <a:r>
              <a:rPr lang="en-US" sz="1100" dirty="0">
                <a:latin typeface="Courier" pitchFamily="2" charset="0"/>
              </a:rPr>
              <a:t> 1)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</a:t>
            </a:r>
            <a:r>
              <a:rPr lang="en-US" sz="1100" dirty="0" err="1">
                <a:latin typeface="Courier" pitchFamily="2" charset="0"/>
              </a:rPr>
              <a:t>ece</a:t>
            </a:r>
            <a:r>
              <a:rPr lang="en-US" sz="1100" dirty="0">
                <a:latin typeface="Courier" pitchFamily="2" charset="0"/>
              </a:rPr>
              <a:t> 1)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</a:t>
            </a:r>
            <a:r>
              <a:rPr lang="en-US" sz="1100" dirty="0" err="1">
                <a:latin typeface="Courier" pitchFamily="2" charset="0"/>
              </a:rPr>
              <a:t>urg</a:t>
            </a:r>
            <a:r>
              <a:rPr lang="en-US" sz="1100" dirty="0">
                <a:latin typeface="Courier" pitchFamily="2" charset="0"/>
              </a:rPr>
              <a:t> 1)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(:ack 1)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</a:t>
            </a:r>
            <a:r>
              <a:rPr lang="en-US" sz="1100" dirty="0" err="1">
                <a:latin typeface="Courier" pitchFamily="2" charset="0"/>
              </a:rPr>
              <a:t>psh</a:t>
            </a:r>
            <a:r>
              <a:rPr lang="en-US" sz="1100" dirty="0">
                <a:latin typeface="Courier" pitchFamily="2" charset="0"/>
              </a:rPr>
              <a:t> 1)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</a:t>
            </a:r>
            <a:r>
              <a:rPr lang="en-US" sz="1100" dirty="0" err="1">
                <a:latin typeface="Courier" pitchFamily="2" charset="0"/>
              </a:rPr>
              <a:t>rst</a:t>
            </a:r>
            <a:r>
              <a:rPr lang="en-US" sz="1100" dirty="0">
                <a:latin typeface="Courier" pitchFamily="2" charset="0"/>
              </a:rPr>
              <a:t> 1)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</a:t>
            </a:r>
            <a:r>
              <a:rPr lang="en-US" sz="1100" dirty="0" err="1">
                <a:latin typeface="Courier" pitchFamily="2" charset="0"/>
              </a:rPr>
              <a:t>syn</a:t>
            </a:r>
            <a:r>
              <a:rPr lang="en-US" sz="1100" dirty="0">
                <a:latin typeface="Courier" pitchFamily="2" charset="0"/>
              </a:rPr>
              <a:t> 1)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(:fin 1)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(:window-size 16)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(:checksum 16)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(:urgent-pointer 16)))</a:t>
            </a:r>
          </a:p>
          <a:p>
            <a:pPr marL="0" indent="0">
              <a:buNone/>
            </a:pPr>
            <a:endParaRPr lang="en-US" sz="1100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FFCCF-E4C5-784B-8D11-7340D7A4097C}"/>
              </a:ext>
            </a:extLst>
          </p:cNvPr>
          <p:cNvSpPr txBox="1"/>
          <p:nvPr/>
        </p:nvSpPr>
        <p:spPr>
          <a:xfrm>
            <a:off x="346840" y="3394841"/>
            <a:ext cx="58207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" pitchFamily="2" charset="0"/>
              </a:rPr>
              <a:t>(defun parse-bits (</a:t>
            </a:r>
            <a:r>
              <a:rPr lang="en-US" sz="1100" dirty="0" err="1">
                <a:latin typeface="Courier" pitchFamily="2" charset="0"/>
              </a:rPr>
              <a:t>desc</a:t>
            </a:r>
            <a:r>
              <a:rPr lang="en-US" sz="1100" dirty="0">
                <a:latin typeface="Courier" pitchFamily="2" charset="0"/>
              </a:rPr>
              <a:t> bits)</a:t>
            </a:r>
          </a:p>
          <a:p>
            <a:r>
              <a:rPr lang="en-US" sz="1100" dirty="0">
                <a:latin typeface="Courier" pitchFamily="2" charset="0"/>
              </a:rPr>
              <a:t>  (if (</a:t>
            </a:r>
            <a:r>
              <a:rPr lang="en-US" sz="1100" dirty="0" err="1">
                <a:latin typeface="Courier" pitchFamily="2" charset="0"/>
              </a:rPr>
              <a:t>endp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latin typeface="Courier" pitchFamily="2" charset="0"/>
              </a:rPr>
              <a:t>desc</a:t>
            </a:r>
            <a:r>
              <a:rPr lang="en-US" sz="1100" dirty="0">
                <a:latin typeface="Courier" pitchFamily="2" charset="0"/>
              </a:rPr>
              <a:t>)</a:t>
            </a:r>
          </a:p>
          <a:p>
            <a:r>
              <a:rPr lang="en-US" sz="1100" dirty="0">
                <a:latin typeface="Courier" pitchFamily="2" charset="0"/>
              </a:rPr>
              <a:t>      nil</a:t>
            </a:r>
          </a:p>
          <a:p>
            <a:r>
              <a:rPr lang="en-US" sz="1100" dirty="0">
                <a:latin typeface="Courier" pitchFamily="2" charset="0"/>
              </a:rPr>
              <a:t>    (let* ((pair (first </a:t>
            </a:r>
            <a:r>
              <a:rPr lang="en-US" sz="1100" dirty="0" err="1">
                <a:latin typeface="Courier" pitchFamily="2" charset="0"/>
              </a:rPr>
              <a:t>desc</a:t>
            </a:r>
            <a:r>
              <a:rPr lang="en-US" sz="1100" dirty="0">
                <a:latin typeface="Courier" pitchFamily="2" charset="0"/>
              </a:rPr>
              <a:t>))</a:t>
            </a:r>
          </a:p>
          <a:p>
            <a:r>
              <a:rPr lang="en-US" sz="1100" dirty="0">
                <a:latin typeface="Courier" pitchFamily="2" charset="0"/>
              </a:rPr>
              <a:t>           (name (first pair))</a:t>
            </a:r>
          </a:p>
          <a:p>
            <a:r>
              <a:rPr lang="en-US" sz="1100" dirty="0">
                <a:latin typeface="Courier" pitchFamily="2" charset="0"/>
              </a:rPr>
              <a:t>           (size (second pair)))</a:t>
            </a:r>
          </a:p>
          <a:p>
            <a:r>
              <a:rPr lang="en-US" sz="1100" dirty="0">
                <a:latin typeface="Courier" pitchFamily="2" charset="0"/>
              </a:rPr>
              <a:t>      (if (&lt; (len bits) size)</a:t>
            </a:r>
          </a:p>
          <a:p>
            <a:r>
              <a:rPr lang="en-US" sz="1100" dirty="0">
                <a:latin typeface="Courier" pitchFamily="2" charset="0"/>
              </a:rPr>
              <a:t>          :error</a:t>
            </a:r>
          </a:p>
          <a:p>
            <a:r>
              <a:rPr lang="en-US" sz="1100" dirty="0">
                <a:latin typeface="Courier" pitchFamily="2" charset="0"/>
              </a:rPr>
              <a:t>        (let* ((bits-for-name (take size bits))</a:t>
            </a:r>
          </a:p>
          <a:p>
            <a:r>
              <a:rPr lang="en-US" sz="1100" dirty="0">
                <a:latin typeface="Courier" pitchFamily="2" charset="0"/>
              </a:rPr>
              <a:t>               (</a:t>
            </a:r>
            <a:r>
              <a:rPr lang="en-US" sz="1100" dirty="0" err="1">
                <a:latin typeface="Courier" pitchFamily="2" charset="0"/>
              </a:rPr>
              <a:t>val</a:t>
            </a:r>
            <a:r>
              <a:rPr lang="en-US" sz="1100" dirty="0">
                <a:latin typeface="Courier" pitchFamily="2" charset="0"/>
              </a:rPr>
              <a:t>-for-name (</a:t>
            </a:r>
            <a:r>
              <a:rPr lang="en-US" sz="1100" dirty="0" err="1">
                <a:latin typeface="Courier" pitchFamily="2" charset="0"/>
              </a:rPr>
              <a:t>packbv</a:t>
            </a:r>
            <a:r>
              <a:rPr lang="en-US" sz="1100" dirty="0">
                <a:latin typeface="Courier" pitchFamily="2" charset="0"/>
              </a:rPr>
              <a:t> size 1 bits-for-name)))</a:t>
            </a:r>
          </a:p>
          <a:p>
            <a:r>
              <a:rPr lang="en-US" sz="1100" dirty="0">
                <a:latin typeface="Courier" pitchFamily="2" charset="0"/>
              </a:rPr>
              <a:t>          (</a:t>
            </a:r>
            <a:r>
              <a:rPr lang="en-US" sz="1100" dirty="0" err="1">
                <a:latin typeface="Courier" pitchFamily="2" charset="0"/>
              </a:rPr>
              <a:t>acons</a:t>
            </a:r>
            <a:r>
              <a:rPr lang="en-US" sz="1100" dirty="0">
                <a:latin typeface="Courier" pitchFamily="2" charset="0"/>
              </a:rPr>
              <a:t> name</a:t>
            </a:r>
          </a:p>
          <a:p>
            <a:r>
              <a:rPr lang="en-US" sz="1100" dirty="0">
                <a:latin typeface="Courier" pitchFamily="2" charset="0"/>
              </a:rPr>
              <a:t>                 </a:t>
            </a:r>
            <a:r>
              <a:rPr lang="en-US" sz="1100" dirty="0" err="1">
                <a:latin typeface="Courier" pitchFamily="2" charset="0"/>
              </a:rPr>
              <a:t>val</a:t>
            </a:r>
            <a:r>
              <a:rPr lang="en-US" sz="1100" dirty="0">
                <a:latin typeface="Courier" pitchFamily="2" charset="0"/>
              </a:rPr>
              <a:t>-for-name</a:t>
            </a:r>
          </a:p>
          <a:p>
            <a:r>
              <a:rPr lang="en-US" sz="1100" dirty="0">
                <a:latin typeface="Courier" pitchFamily="2" charset="0"/>
              </a:rPr>
              <a:t>                 (parse-bits (rest </a:t>
            </a:r>
            <a:r>
              <a:rPr lang="en-US" sz="1100" dirty="0" err="1">
                <a:latin typeface="Courier" pitchFamily="2" charset="0"/>
              </a:rPr>
              <a:t>desc</a:t>
            </a:r>
            <a:r>
              <a:rPr lang="en-US" sz="1100" dirty="0">
                <a:latin typeface="Courier" pitchFamily="2" charset="0"/>
              </a:rPr>
              <a:t>) (</a:t>
            </a:r>
            <a:r>
              <a:rPr lang="en-US" sz="1100" dirty="0" err="1">
                <a:latin typeface="Courier" pitchFamily="2" charset="0"/>
              </a:rPr>
              <a:t>nthcdr</a:t>
            </a:r>
            <a:r>
              <a:rPr lang="en-US" sz="1100" dirty="0">
                <a:latin typeface="Courier" pitchFamily="2" charset="0"/>
              </a:rPr>
              <a:t> size bits))))))))</a:t>
            </a:r>
          </a:p>
          <a:p>
            <a:endParaRPr lang="en-US" sz="1100" dirty="0">
              <a:latin typeface="Courier" pitchFamily="2" charset="0"/>
            </a:endParaRPr>
          </a:p>
          <a:p>
            <a:r>
              <a:rPr lang="en-US" sz="1100" dirty="0">
                <a:latin typeface="Courier" pitchFamily="2" charset="0"/>
              </a:rPr>
              <a:t>(defun parse-bytes (</a:t>
            </a:r>
            <a:r>
              <a:rPr lang="en-US" sz="1100" dirty="0" err="1">
                <a:latin typeface="Courier" pitchFamily="2" charset="0"/>
              </a:rPr>
              <a:t>desc</a:t>
            </a:r>
            <a:r>
              <a:rPr lang="en-US" sz="1100" dirty="0">
                <a:latin typeface="Courier" pitchFamily="2" charset="0"/>
              </a:rPr>
              <a:t> bytes)</a:t>
            </a:r>
          </a:p>
          <a:p>
            <a:r>
              <a:rPr lang="en-US" sz="1100" dirty="0">
                <a:latin typeface="Courier" pitchFamily="2" charset="0"/>
              </a:rPr>
              <a:t>  (parse-bits </a:t>
            </a:r>
            <a:r>
              <a:rPr lang="en-US" sz="1100" dirty="0" err="1">
                <a:latin typeface="Courier" pitchFamily="2" charset="0"/>
              </a:rPr>
              <a:t>desc</a:t>
            </a:r>
            <a:r>
              <a:rPr lang="en-US" sz="1100" dirty="0">
                <a:latin typeface="Courier" pitchFamily="2" charset="0"/>
              </a:rPr>
              <a:t> (bytes-to-bits bytes)))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88A9B07-2356-584B-949F-678BD41B7DD2}"/>
              </a:ext>
            </a:extLst>
          </p:cNvPr>
          <p:cNvSpPr/>
          <p:nvPr/>
        </p:nvSpPr>
        <p:spPr>
          <a:xfrm>
            <a:off x="4487918" y="1871788"/>
            <a:ext cx="1629103" cy="46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3841E340-5A04-D64D-855D-5A0FA90CC19B}"/>
              </a:ext>
            </a:extLst>
          </p:cNvPr>
          <p:cNvSpPr/>
          <p:nvPr/>
        </p:nvSpPr>
        <p:spPr>
          <a:xfrm>
            <a:off x="3723289" y="3307638"/>
            <a:ext cx="439463" cy="465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FECA-A3D6-8145-A870-7B565A3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388"/>
            <a:ext cx="7886700" cy="643867"/>
          </a:xfrm>
        </p:spPr>
        <p:txBody>
          <a:bodyPr>
            <a:normAutofit fontScale="90000"/>
          </a:bodyPr>
          <a:lstStyle/>
          <a:p>
            <a:r>
              <a:rPr lang="en-US" dirty="0"/>
              <a:t>The spec for TCP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B8264-7471-F04E-923E-7299D927B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008993"/>
            <a:ext cx="8189529" cy="11561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(defun parse-</a:t>
            </a:r>
            <a:r>
              <a:rPr lang="en-US" dirty="0" err="1">
                <a:latin typeface="Courier" pitchFamily="2" charset="0"/>
              </a:rPr>
              <a:t>tcp</a:t>
            </a:r>
            <a:r>
              <a:rPr lang="en-US" dirty="0">
                <a:latin typeface="Courier" pitchFamily="2" charset="0"/>
              </a:rPr>
              <a:t> (bytes)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(parse-bytes *</a:t>
            </a:r>
            <a:r>
              <a:rPr lang="en-US" dirty="0" err="1">
                <a:latin typeface="Courier" pitchFamily="2" charset="0"/>
              </a:rPr>
              <a:t>tcp-desc</a:t>
            </a:r>
            <a:r>
              <a:rPr lang="en-US" dirty="0">
                <a:latin typeface="Courier" pitchFamily="2" charset="0"/>
              </a:rPr>
              <a:t>* bytes))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6A3952-D075-8F45-89CB-7677F4302319}"/>
              </a:ext>
            </a:extLst>
          </p:cNvPr>
          <p:cNvSpPr txBox="1"/>
          <p:nvPr/>
        </p:nvSpPr>
        <p:spPr>
          <a:xfrm>
            <a:off x="628649" y="2165131"/>
            <a:ext cx="8147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could just run this function, 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It is inefficient (converts all the bytes to bits first, then reassembles chunks)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It uses operators that are not available in most languages (</a:t>
            </a:r>
            <a:r>
              <a:rPr lang="en-US" sz="2400" dirty="0" err="1"/>
              <a:t>packbv</a:t>
            </a:r>
            <a:r>
              <a:rPr lang="en-US" sz="2400" dirty="0"/>
              <a:t>, </a:t>
            </a:r>
            <a:r>
              <a:rPr lang="en-US" sz="2400" dirty="0" err="1"/>
              <a:t>bvcat</a:t>
            </a:r>
            <a:r>
              <a:rPr lang="en-US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It uses data structures that are undesirable in the implementation (lists).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want an equivalent version that grabs the appropriate bits for each field and applies low-level operators to shift, mask, and concat.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We will create a derivation to transform the spec into efficient code.</a:t>
            </a:r>
          </a:p>
        </p:txBody>
      </p:sp>
    </p:spTree>
    <p:extLst>
      <p:ext uri="{BB962C8B-B14F-4D97-AF65-F5344CB8AC3E}">
        <p14:creationId xmlns:p14="http://schemas.microsoft.com/office/powerpoint/2010/main" val="571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FECA-A3D6-8145-A870-7B565A3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388"/>
            <a:ext cx="7886700" cy="643867"/>
          </a:xfrm>
        </p:spPr>
        <p:txBody>
          <a:bodyPr>
            <a:normAutofit fontScale="90000"/>
          </a:bodyPr>
          <a:lstStyle/>
          <a:p>
            <a:r>
              <a:rPr lang="en-US" dirty="0"/>
              <a:t>The derivation for TCP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B8264-7471-F04E-923E-7299D927B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110" y="1019502"/>
            <a:ext cx="8441779" cy="5675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3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Partial evaluation: Specialize </a:t>
            </a:r>
            <a:r>
              <a:rPr lang="en-US" sz="2400" dirty="0">
                <a:latin typeface="Courier" pitchFamily="2" charset="0"/>
              </a:rPr>
              <a:t>parse-bytes</a:t>
            </a:r>
            <a:r>
              <a:rPr lang="en-US" sz="2400" dirty="0"/>
              <a:t> to the concrete descriptor for TCP.</a:t>
            </a:r>
          </a:p>
          <a:p>
            <a:pPr lvl="1"/>
            <a:r>
              <a:rPr lang="en-US" sz="2000" dirty="0"/>
              <a:t>Expand/unroll various functions, including </a:t>
            </a:r>
            <a:r>
              <a:rPr lang="en-US" sz="2000" dirty="0">
                <a:latin typeface="Courier" pitchFamily="2" charset="0"/>
              </a:rPr>
              <a:t>bytes-to-bits</a:t>
            </a:r>
            <a:r>
              <a:rPr lang="en-US" sz="2000" dirty="0"/>
              <a:t>, </a:t>
            </a:r>
            <a:r>
              <a:rPr lang="en-US" sz="2000" dirty="0">
                <a:latin typeface="Courier" pitchFamily="2" charset="0"/>
              </a:rPr>
              <a:t>parse-bits</a:t>
            </a:r>
            <a:r>
              <a:rPr lang="en-US" sz="2000" dirty="0"/>
              <a:t>, and </a:t>
            </a:r>
            <a:r>
              <a:rPr lang="en-US" sz="2000" dirty="0" err="1">
                <a:latin typeface="Courier" pitchFamily="2" charset="0"/>
              </a:rPr>
              <a:t>packbv</a:t>
            </a:r>
            <a:r>
              <a:rPr lang="en-US" sz="2000" dirty="0"/>
              <a:t>.  </a:t>
            </a:r>
          </a:p>
          <a:p>
            <a:pPr lvl="1"/>
            <a:r>
              <a:rPr lang="en-US" sz="2000" dirty="0"/>
              <a:t>Apply many simplification rules from our library (e.g., combine adjacent bits of a byte into a slice).  </a:t>
            </a:r>
          </a:p>
          <a:p>
            <a:pPr lvl="1"/>
            <a:r>
              <a:rPr lang="en-US" sz="2000" dirty="0"/>
              <a:t>The result avoids creating the list of bits.</a:t>
            </a:r>
            <a:endParaRPr lang="en-US" sz="2000" dirty="0">
              <a:latin typeface="Courier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Apply bit-vector simplification rules to produce idiomatic code</a:t>
            </a:r>
          </a:p>
          <a:p>
            <a:pPr lvl="1"/>
            <a:r>
              <a:rPr lang="en-US" sz="2000" dirty="0"/>
              <a:t>Replace </a:t>
            </a:r>
            <a:r>
              <a:rPr lang="en-US" sz="2000" dirty="0" err="1">
                <a:latin typeface="Courier" pitchFamily="2" charset="0"/>
              </a:rPr>
              <a:t>getbit</a:t>
            </a:r>
            <a:r>
              <a:rPr lang="en-US" sz="2000" dirty="0"/>
              <a:t> with a mask and a shift.</a:t>
            </a:r>
          </a:p>
          <a:p>
            <a:pPr lvl="1"/>
            <a:r>
              <a:rPr lang="en-US" sz="2000" dirty="0"/>
              <a:t>Replace </a:t>
            </a:r>
            <a:r>
              <a:rPr lang="en-US" sz="2000" dirty="0">
                <a:latin typeface="Courier" pitchFamily="2" charset="0"/>
              </a:rPr>
              <a:t>slice</a:t>
            </a:r>
            <a:r>
              <a:rPr lang="en-US" sz="2000" dirty="0"/>
              <a:t> with a mask and a shift.</a:t>
            </a:r>
          </a:p>
          <a:p>
            <a:pPr lvl="1"/>
            <a:r>
              <a:rPr lang="en-US" sz="2000" dirty="0"/>
              <a:t>Replace </a:t>
            </a:r>
            <a:r>
              <a:rPr lang="en-US" sz="2000" dirty="0" err="1">
                <a:latin typeface="Courier" pitchFamily="2" charset="0"/>
              </a:rPr>
              <a:t>bvcat</a:t>
            </a:r>
            <a:r>
              <a:rPr lang="en-US" sz="2000" dirty="0"/>
              <a:t> with a shift and an OR.</a:t>
            </a:r>
          </a:p>
          <a:p>
            <a:pPr lvl="1"/>
            <a:r>
              <a:rPr lang="en-US" sz="2000" dirty="0"/>
              <a:t>Extend BV ops to operate in 32-bit fields.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Introduce </a:t>
            </a:r>
            <a:r>
              <a:rPr lang="en-US" sz="2400" dirty="0">
                <a:latin typeface="Courier" pitchFamily="2" charset="0"/>
              </a:rPr>
              <a:t>let</a:t>
            </a:r>
            <a:r>
              <a:rPr lang="en-US" sz="2400" dirty="0"/>
              <a:t>s for common subexpressions.</a:t>
            </a:r>
          </a:p>
        </p:txBody>
      </p:sp>
    </p:spTree>
    <p:extLst>
      <p:ext uri="{BB962C8B-B14F-4D97-AF65-F5344CB8AC3E}">
        <p14:creationId xmlns:p14="http://schemas.microsoft.com/office/powerpoint/2010/main" val="3782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FECA-A3D6-8145-A870-7B565A32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Derivation Step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4A35F-9AE8-1D42-BB2A-8E166004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825625"/>
            <a:ext cx="8702566" cy="2861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(def parse-tcp.1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(simplify parse-</a:t>
            </a:r>
            <a:r>
              <a:rPr lang="en-US" sz="1400" dirty="0" err="1">
                <a:latin typeface="Courier" pitchFamily="2" charset="0"/>
              </a:rPr>
              <a:t>tcp</a:t>
            </a:r>
            <a:endParaRPr lang="en-US" sz="14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:assumptions ((all-unsigned-byte-p 8 bytes)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              (equal (len bytes) 20))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:enable (</a:t>
            </a:r>
            <a:r>
              <a:rPr lang="en-US" sz="1400" dirty="0" err="1">
                <a:latin typeface="Courier" pitchFamily="2" charset="0"/>
              </a:rPr>
              <a:t>packbv</a:t>
            </a:r>
            <a:r>
              <a:rPr lang="en-US" sz="1400" dirty="0">
                <a:latin typeface="Courier" pitchFamily="2" charset="0"/>
              </a:rPr>
              <a:t>-opener car-becomes-nth-of-0 3-cdrs 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         bytes-to-bits-unroll byte-to-bits </a:t>
            </a:r>
            <a:r>
              <a:rPr lang="en-US" sz="1400" dirty="0" err="1">
                <a:latin typeface="Courier" pitchFamily="2" charset="0"/>
              </a:rPr>
              <a:t>consp</a:t>
            </a:r>
            <a:r>
              <a:rPr lang="en-US" sz="1400" dirty="0">
                <a:latin typeface="Courier" pitchFamily="2" charset="0"/>
              </a:rPr>
              <a:t>-of-</a:t>
            </a:r>
            <a:r>
              <a:rPr lang="en-US" sz="1400" dirty="0" err="1">
                <a:latin typeface="Courier" pitchFamily="2" charset="0"/>
              </a:rPr>
              <a:t>cdr</a:t>
            </a:r>
            <a:r>
              <a:rPr lang="en-US" sz="14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:</a:t>
            </a:r>
            <a:r>
              <a:rPr lang="en-US" sz="1400" dirty="0" err="1">
                <a:latin typeface="Courier" pitchFamily="2" charset="0"/>
              </a:rPr>
              <a:t>untranslate</a:t>
            </a:r>
            <a:r>
              <a:rPr lang="en-US" sz="1400" dirty="0">
                <a:latin typeface="Courier" pitchFamily="2" charset="0"/>
              </a:rPr>
              <a:t> t))</a:t>
            </a:r>
          </a:p>
        </p:txBody>
      </p:sp>
    </p:spTree>
    <p:extLst>
      <p:ext uri="{BB962C8B-B14F-4D97-AF65-F5344CB8AC3E}">
        <p14:creationId xmlns:p14="http://schemas.microsoft.com/office/powerpoint/2010/main" val="35658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FECA-A3D6-8145-A870-7B565A3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75941"/>
            <a:ext cx="7886700" cy="496722"/>
          </a:xfrm>
        </p:spPr>
        <p:txBody>
          <a:bodyPr>
            <a:normAutofit fontScale="90000"/>
          </a:bodyPr>
          <a:lstStyle/>
          <a:p>
            <a:r>
              <a:rPr lang="en-US" dirty="0"/>
              <a:t>TCP Derivation: Result of Step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4A35F-9AE8-1D42-BB2A-8E166004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7766"/>
            <a:ext cx="9143999" cy="6080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(DEFUN PARSE-TCP.1 (BYTES)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(LIST (CONS :SOURCE-PORT (BVCAT 8 (NTH 0 BYTES) 8 (NTH 1 BYTES)))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:DESTINATION-PORT (BVCAT 8 (NTH 2 BYTES) 8 (NTH 3 BYTES)))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:SEQUENCE-NUMBER (BVCAT 8 (NTH 4 BYTES) 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                             24 (BVCAT 8 (NTH 5 BYTES) 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                                       16 (BVCAT 8 (NTH 6 BYTES) 8 (NTH 7 BYTES)))))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:ACK-NUMBER (BVCAT 8 (NTH 8 BYTES) 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                        24 (BVCAT 8 (NTH 9 BYTES) 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                                  16 (BVCAT 8 (NTH 10 BYTES) 8 (NTH 11 BYTES)))))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:DATA-OFFSET (SLICE 7 4 (NTH 12 BYTES)))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:RESERVED (BVCHOP 4 (NTH 12 BYTES)))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:CWR (GETBIT 7 (NTH 13 BYTES)))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:ECE (GETBIT 6 (NTH 13 BYTES)))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:URG (GETBIT 5 (NTH 13 BYTES)))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:ACK (GETBIT 4 (NTH 13 BYTES)))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:PSH (GETBIT 3 (NTH 13 BYTES)))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:RST (GETBIT 2 (NTH 13 BYTES)))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:SYN (GETBIT 1 (NTH 13 BYTES)))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:FIN (GETBIT 0 (NTH 13 BYTES)))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:WINDOW-SIZE (BVCAT 8 (NTH 14 BYTES) 8 (NTH 15 BYTES)))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:CHECKSUM (BVCAT 8 (NTH 16 BYTES) 8 (NTH 17 BYTES)))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</a:rPr>
              <a:t>        (CONS :URGENT-POINTER (BVCAT 8 (NTH 18 BYTES) 8 (NTH 19 BYTES)))))</a:t>
            </a:r>
          </a:p>
        </p:txBody>
      </p:sp>
    </p:spTree>
    <p:extLst>
      <p:ext uri="{BB962C8B-B14F-4D97-AF65-F5344CB8AC3E}">
        <p14:creationId xmlns:p14="http://schemas.microsoft.com/office/powerpoint/2010/main" val="20625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7"/>
          <p:cNvPicPr>
            <a:picLocks noChangeAspect="1"/>
          </p:cNvPicPr>
          <p:nvPr/>
        </p:nvPicPr>
        <p:blipFill>
          <a:blip r:embed="rId2"/>
          <a:srcRect l="-109125" r="-109125"/>
          <a:stretch>
            <a:fillRect/>
          </a:stretch>
        </p:blipFill>
        <p:spPr>
          <a:xfrm>
            <a:off x="4266362" y="684458"/>
            <a:ext cx="4624778" cy="5797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348381" cy="1325563"/>
          </a:xfrm>
        </p:spPr>
        <p:txBody>
          <a:bodyPr>
            <a:noAutofit/>
          </a:bodyPr>
          <a:lstStyle/>
          <a:p>
            <a:r>
              <a:rPr lang="en-US" sz="3200" dirty="0"/>
              <a:t>Software Synthesis: </a:t>
            </a:r>
            <a:br>
              <a:rPr lang="en-US" sz="3200" dirty="0"/>
            </a:br>
            <a:r>
              <a:rPr lang="en-US" sz="3200" dirty="0"/>
              <a:t>Another Way to Obtain Formally Verified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8993"/>
            <a:ext cx="5290457" cy="4793064"/>
          </a:xfrm>
        </p:spPr>
        <p:txBody>
          <a:bodyPr>
            <a:noAutofit/>
          </a:bodyPr>
          <a:lstStyle/>
          <a:p>
            <a:r>
              <a:rPr lang="en-US" sz="2600" dirty="0"/>
              <a:t>Kestrel's approach:</a:t>
            </a:r>
          </a:p>
          <a:p>
            <a:pPr lvl="1"/>
            <a:r>
              <a:rPr lang="en-US" sz="2600" i="1" dirty="0"/>
              <a:t>Derive</a:t>
            </a:r>
            <a:r>
              <a:rPr lang="en-US" sz="2600" dirty="0"/>
              <a:t> code from a specification</a:t>
            </a:r>
          </a:p>
          <a:p>
            <a:pPr lvl="1"/>
            <a:r>
              <a:rPr lang="en-US" sz="2600" dirty="0"/>
              <a:t>Step-by-step, via refinements, often performed by automated transformations</a:t>
            </a:r>
          </a:p>
          <a:p>
            <a:pPr lvl="1"/>
            <a:r>
              <a:rPr lang="en-US" sz="2600" dirty="0"/>
              <a:t>Last step generates code </a:t>
            </a:r>
          </a:p>
          <a:p>
            <a:pPr lvl="1"/>
            <a:r>
              <a:rPr lang="en-US" sz="2600" dirty="0"/>
              <a:t>Each step produces a proof</a:t>
            </a:r>
          </a:p>
          <a:p>
            <a:pPr lvl="1"/>
            <a:r>
              <a:rPr lang="en-US" sz="2600" dirty="0"/>
              <a:t>Chain together all proofs to obtain a proof that the code implements the spec.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074252" y="715773"/>
            <a:ext cx="719667" cy="580477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92382" y="3418106"/>
            <a:ext cx="136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derivation</a:t>
            </a:r>
          </a:p>
        </p:txBody>
      </p:sp>
    </p:spTree>
    <p:extLst>
      <p:ext uri="{BB962C8B-B14F-4D97-AF65-F5344CB8AC3E}">
        <p14:creationId xmlns:p14="http://schemas.microsoft.com/office/powerpoint/2010/main" val="16866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FECA-A3D6-8145-A870-7B565A3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8971"/>
          </a:xfrm>
        </p:spPr>
        <p:txBody>
          <a:bodyPr/>
          <a:lstStyle/>
          <a:p>
            <a:r>
              <a:rPr lang="en-US" dirty="0"/>
              <a:t>Library Rules Used in Step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4A35F-9AE8-1D42-BB2A-8E1660043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50730"/>
            <a:ext cx="3886200" cy="5328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(:DEFINITION ACONS)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(:DEFINITION ATOM)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(:DEFINITION BYTE-TO-BITS)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(:DEFINITION PARSE-BITS)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(:DEFINITION PARSE-BYTES)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(:DEFINITION SYNP)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3-CDRS)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APPEND-OF-CONS)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APPEND-OF-NIL)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APPEND-WHEN-NOT-CONSP)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BVCAT-OF-BVCHOP-HIGH)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BVCAT-OF-BVCHOP-LOW)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BVCAT-OF-GETBIT-AND-GETBIT-ADJACENT)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BVCAT-OF-GETBIT-AND-SLICE-ADJACENT)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BVCAT-OF-GETBIT-AND-X-ADJACENT)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BVCAT-OF-GETBIT-AND-X-ADJACENT-2)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BVCAT-OF-GETBIT-ARG2)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BVCHOP-IDENTITY)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BVCHOP-OF-GETBIT)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BYTES-TO-BITS-BASE)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BYTES-TO-BITS-UNROLL)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ED2F-09BA-1147-9B0B-478A70072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50731"/>
            <a:ext cx="3886200" cy="54969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CAR-BECOMES-NTH-OF-0)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CAR-OF-NTHCDR)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CDR-CONS)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CONSP-FROM-LEN-CHEAP)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CONSP-OF-CDR)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LEN-OF-CDR)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LEN-OF-CONS)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LEN-OF-NTHCDR)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LIST-FIX-WHEN-TRUE-LISTP)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NTH-OF-CDR)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NTH-OF-CONS-CONSTANT-VERSION)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NTH-OF-NTHCDR)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NTHCDR-OF-1)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NTHCDR-OF-CONS)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NTHCDR-OF-NTHCDR)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PACKBV-OF-1)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PACKBV-OPENER)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SLICE-BECOMES-BVCHOP)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TAKE-OF-1)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TAKE-OF-CONS)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TAKE-OF-TOO-MANY)</a:t>
            </a:r>
          </a:p>
          <a:p>
            <a:pPr marL="0" indent="0">
              <a:buNone/>
            </a:pPr>
            <a:r>
              <a:rPr lang="en-US" sz="900" dirty="0">
                <a:latin typeface="Courier" pitchFamily="2" charset="0"/>
              </a:rPr>
              <a:t>(:REWRITE UNSIGNED-BYTE-P-OF-NTH)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947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772C-2CD6-E440-8B84-C872E920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621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Library Rules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C74A-8067-954A-BFF1-5D0D3FE2A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030014"/>
            <a:ext cx="7886701" cy="5591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(DEFTHM BYTES-TO-BITS-UNROLL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(IMPLIES (NOT (ATOM BYTES))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  (EQUAL (BYTES-TO-BITS BYTES)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         (APPEND (BYTE-TO-BITS (CAR BYTES))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                 (BYTES-TO-BITS (CDR BYTES))))))</a:t>
            </a:r>
          </a:p>
          <a:p>
            <a:pPr marL="0" indent="0">
              <a:buNone/>
            </a:pPr>
            <a:endParaRPr lang="en-US" sz="12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(DEFTHM PACKBV-OPENER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(IMPLIES (NOT (ZP ITEMCOUNT))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  (EQUAL (PACKBV ITEMCOUNT ITEMSIZE ITEMS)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         (BVCAT ITEMSIZE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                (CAR ITEMS)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                (* ITEMSIZE (+ -1 ITEMCOUNT))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                (PACKBV (+ -1 ITEMCOUNT) ITEMSIZE (CDR ITEMS))))))</a:t>
            </a:r>
          </a:p>
          <a:p>
            <a:pPr marL="0" indent="0">
              <a:buNone/>
            </a:pPr>
            <a:endParaRPr lang="en-US" sz="12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(DEFTHM BVCAT-OF-GETBIT-AND-GETBIT-ADJACENT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(IMPLIES (AND (EQUAL N (+ 1 M)) 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       (NATP M))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  (EQUAL (BVCAT 1 (GETBIT N X) 1 (GETBIT M X))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         (SLICE N M X))))</a:t>
            </a:r>
          </a:p>
          <a:p>
            <a:pPr marL="0" indent="0">
              <a:buNone/>
            </a:pPr>
            <a:endParaRPr lang="en-US" sz="12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FECA-A3D6-8145-A870-7B565A32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Derivation Step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4A35F-9AE8-1D42-BB2A-8E166004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492469"/>
            <a:ext cx="8702566" cy="5244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;; Replace </a:t>
            </a:r>
            <a:r>
              <a:rPr lang="en-US" sz="1400" dirty="0" err="1">
                <a:latin typeface="Courier" pitchFamily="2" charset="0"/>
              </a:rPr>
              <a:t>getbit</a:t>
            </a:r>
            <a:r>
              <a:rPr lang="en-US" sz="1400" dirty="0">
                <a:latin typeface="Courier" pitchFamily="2" charset="0"/>
              </a:rPr>
              <a:t> and slice with shifting and masking, replace </a:t>
            </a:r>
            <a:r>
              <a:rPr lang="en-US" sz="1400" dirty="0" err="1">
                <a:latin typeface="Courier" pitchFamily="2" charset="0"/>
              </a:rPr>
              <a:t>bvcat</a:t>
            </a:r>
            <a:r>
              <a:rPr lang="en-US" sz="1400" dirty="0">
                <a:latin typeface="Courier" pitchFamily="2" charset="0"/>
              </a:rPr>
              <a:t> with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;; shifting and </a:t>
            </a:r>
            <a:r>
              <a:rPr lang="en-US" sz="1400" dirty="0" err="1">
                <a:latin typeface="Courier" pitchFamily="2" charset="0"/>
              </a:rPr>
              <a:t>ORing</a:t>
            </a:r>
            <a:r>
              <a:rPr lang="en-US" sz="1400" dirty="0">
                <a:latin typeface="Courier" pitchFamily="2" charset="0"/>
              </a:rPr>
              <a:t>, extend BV operations to 32 bits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(def parse-tcp.2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(simplify parse-tcp.1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:assumptions ((all-unsigned-byte-p 8 bytes)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              (equal (len bytes) 20))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:enable (</a:t>
            </a:r>
            <a:r>
              <a:rPr lang="en-US" sz="1400" dirty="0" err="1">
                <a:latin typeface="Courier" pitchFamily="2" charset="0"/>
              </a:rPr>
              <a:t>getbit</a:t>
            </a:r>
            <a:r>
              <a:rPr lang="en-US" sz="1400" dirty="0">
                <a:latin typeface="Courier" pitchFamily="2" charset="0"/>
              </a:rPr>
              <a:t>-as-mask-and-shift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         slice-as-mask-and-shift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         bvchop-becomes-bvand32-with-mask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         </a:t>
            </a:r>
            <a:r>
              <a:rPr lang="en-US" sz="1400" dirty="0" err="1">
                <a:latin typeface="Courier" pitchFamily="2" charset="0"/>
              </a:rPr>
              <a:t>bvcat</a:t>
            </a:r>
            <a:r>
              <a:rPr lang="en-US" sz="1400" dirty="0">
                <a:latin typeface="Courier" pitchFamily="2" charset="0"/>
              </a:rPr>
              <a:t>-becomes-</a:t>
            </a:r>
            <a:r>
              <a:rPr lang="en-US" sz="1400" dirty="0" err="1">
                <a:latin typeface="Courier" pitchFamily="2" charset="0"/>
              </a:rPr>
              <a:t>bvor</a:t>
            </a:r>
            <a:r>
              <a:rPr lang="en-US" sz="1400" dirty="0">
                <a:latin typeface="Courier" pitchFamily="2" charset="0"/>
              </a:rPr>
              <a:t>-of-</a:t>
            </a:r>
            <a:r>
              <a:rPr lang="en-US" sz="1400" dirty="0" err="1">
                <a:latin typeface="Courier" pitchFamily="2" charset="0"/>
              </a:rPr>
              <a:t>shl</a:t>
            </a:r>
            <a:endParaRPr lang="en-US" sz="14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         shr-extend-to-32bits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         shl-extend-to-32bits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         bvand-extend-to-32bits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         bvor-extend-to-32bits)))</a:t>
            </a:r>
          </a:p>
        </p:txBody>
      </p:sp>
    </p:spTree>
    <p:extLst>
      <p:ext uri="{BB962C8B-B14F-4D97-AF65-F5344CB8AC3E}">
        <p14:creationId xmlns:p14="http://schemas.microsoft.com/office/powerpoint/2010/main" val="16881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FECA-A3D6-8145-A870-7B565A32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Derivation Step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4A35F-9AE8-1D42-BB2A-8E166004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825625"/>
            <a:ext cx="870256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;; Introduce lets: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(def parse-tcp.3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(letify parse-tcp.2))</a:t>
            </a:r>
          </a:p>
        </p:txBody>
      </p:sp>
    </p:spTree>
    <p:extLst>
      <p:ext uri="{BB962C8B-B14F-4D97-AF65-F5344CB8AC3E}">
        <p14:creationId xmlns:p14="http://schemas.microsoft.com/office/powerpoint/2010/main" val="30091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FECA-A3D6-8145-A870-7B565A3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5940"/>
            <a:ext cx="7886700" cy="517743"/>
          </a:xfrm>
        </p:spPr>
        <p:txBody>
          <a:bodyPr>
            <a:normAutofit fontScale="90000"/>
          </a:bodyPr>
          <a:lstStyle/>
          <a:p>
            <a:r>
              <a:rPr lang="en-US" dirty="0"/>
              <a:t>TCP Derivation: Final Result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4A35F-9AE8-1D42-BB2A-8E166004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777765"/>
            <a:ext cx="8702566" cy="5927835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(DEFUN PARSE-TCP.3 (BYTES)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(LIST*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(CONS :SOURCE-PORT (BVOR 32 (NTH 1 BYTES) (SHL 32 (NTH 0 BYTES) 8)))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(CONS :DESTINATION-PORT (BVOR 32 (NTH 3 BYTES) (SHL 32 (NTH 2 BYTES) 8)))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(CONS :SEQUENCE-NUMBER (BVOR 32 (SHL 32 (NTH 4 BYTES) 24)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                         (BVOR 32 (SHL 32 (NTH 5 BYTES) 16)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                               (BVOR 32 (NTH 7 BYTES)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                                     (SHL 32 (NTH 6 BYTES) 8)))))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(CONS :ACK-NUMBER (BVOR 32 (SHL 32 (NTH 8 BYTES) 24)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                    (BVOR 32 (SHL 32 (NTH 9 BYTES) 16)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                          (BVOR 32 (NTH 11 BYTES)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                                (SHL 32 (NTH 10 BYTES) 8)))))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(LET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((X (NTH 12 BYTES)))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(LIST*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(CONS :DATA-OFFSET (SHR 32 (BVAND 32 240 X) 4))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(CONS :RESERVED (BVAND 32 15 X))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(LET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((X1 (NTH 13 BYTES)))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(LIST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(CONS :CWR (SHR 32 (BVAND 32 128 X1) 7))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(CONS :ECE (SHR 32 (BVAND 32 64 X1) 6))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(CONS :URG (SHR 32 (BVAND 32 32 X1) 5))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(CONS :ACK (SHR 32 (BVAND 32 16 X1) 4))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(CONS :PSH (SHR 32 (BVAND 32 8 X1) 3))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(CONS :RST (SHR 32 (BVAND 32 4 X1) 2))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(CONS :SYN (SHR 32 (BVAND 32 2 X1) 1))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(CONS :FIN (BVAND 32 1 X1))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(CONS :WINDOW-SIZE (BVOR 32 (NTH 15 BYTES) (SHL 32 (NTH 14 BYTES) 8)))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(CONS :CHECKSUM (BVOR 32 (NTH 17 BYTES) (SHL 32 (NTH 16 BYTES) 8)))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Courier" pitchFamily="2" charset="0"/>
              </a:rPr>
              <a:t>       (CONS :URGENT-POINTER (BVOR 32 (NTH 19 BYTES) (SHL 32 (NTH 18 BYTES) 8)))))))))</a:t>
            </a:r>
          </a:p>
        </p:txBody>
      </p:sp>
    </p:spTree>
    <p:extLst>
      <p:ext uri="{BB962C8B-B14F-4D97-AF65-F5344CB8AC3E}">
        <p14:creationId xmlns:p14="http://schemas.microsoft.com/office/powerpoint/2010/main" val="38182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2871-4D07-7040-8EF1-41B75A3F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4472D-12BD-5948-B2B2-85C79FC82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;; Proved by chaining the theorems from the 3 steps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defthm</a:t>
            </a:r>
            <a:r>
              <a:rPr lang="en-US" sz="1600" dirty="0">
                <a:latin typeface="Courier" pitchFamily="2" charset="0"/>
              </a:rPr>
              <a:t> parse-tcp.3-correct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(implies (and (all-unsigned-byte-p 8 bytes)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           (equal (len bytes) 20))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      (equal (parse-</a:t>
            </a:r>
            <a:r>
              <a:rPr lang="en-US" sz="1600" dirty="0" err="1">
                <a:latin typeface="Courier" pitchFamily="2" charset="0"/>
              </a:rPr>
              <a:t>tcp</a:t>
            </a:r>
            <a:r>
              <a:rPr lang="en-US" sz="1600" dirty="0">
                <a:latin typeface="Courier" pitchFamily="2" charset="0"/>
              </a:rPr>
              <a:t> bytes)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             (parse-tcp.3 bytes)))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:hints (("Goal" :in-theory (disable parse-</a:t>
            </a:r>
            <a:r>
              <a:rPr lang="en-US" sz="1600" dirty="0" err="1">
                <a:latin typeface="Courier" pitchFamily="2" charset="0"/>
              </a:rPr>
              <a:t>tcp</a:t>
            </a: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                                    parse-tcp.3))))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77CD-1FA5-5E49-AABA-F1C0A1D7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3869"/>
          </a:xfrm>
        </p:spPr>
        <p:txBody>
          <a:bodyPr>
            <a:normAutofit fontScale="90000"/>
          </a:bodyPr>
          <a:lstStyle/>
          <a:p>
            <a:r>
              <a:rPr lang="en-US" dirty="0"/>
              <a:t>Reusability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7AC18-20C7-3C47-B98D-1B0E0C23F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8995"/>
            <a:ext cx="8368205" cy="5680840"/>
          </a:xfrm>
        </p:spPr>
        <p:txBody>
          <a:bodyPr/>
          <a:lstStyle/>
          <a:p>
            <a:r>
              <a:rPr lang="en-US" dirty="0"/>
              <a:t>Big Question: How brittle / fragile is the derivation?</a:t>
            </a:r>
          </a:p>
          <a:p>
            <a:r>
              <a:rPr lang="en-US" dirty="0"/>
              <a:t>If the packet layout changes, how much work to adapt the derivation?</a:t>
            </a:r>
          </a:p>
          <a:p>
            <a:r>
              <a:rPr lang="en-US" dirty="0"/>
              <a:t>Answer: Not much</a:t>
            </a:r>
          </a:p>
          <a:p>
            <a:r>
              <a:rPr lang="en-US" dirty="0"/>
              <a:t>Our spec for IP packet parsing:</a:t>
            </a:r>
          </a:p>
          <a:p>
            <a:pPr lvl="1"/>
            <a:r>
              <a:rPr lang="en-US" dirty="0"/>
              <a:t>Uses the same </a:t>
            </a:r>
            <a:r>
              <a:rPr lang="en-US" dirty="0">
                <a:latin typeface="Courier" pitchFamily="2" charset="0"/>
              </a:rPr>
              <a:t>parse-bytes</a:t>
            </a:r>
            <a:r>
              <a:rPr lang="en-US" dirty="0"/>
              <a:t> function as the spec for TCP </a:t>
            </a:r>
          </a:p>
          <a:p>
            <a:pPr lvl="1"/>
            <a:r>
              <a:rPr lang="en-US" dirty="0"/>
              <a:t>Only differs in the concrete descriptor</a:t>
            </a:r>
          </a:p>
          <a:p>
            <a:r>
              <a:rPr lang="en-US" dirty="0"/>
              <a:t>Our derivation of IP packet parsing:</a:t>
            </a:r>
          </a:p>
          <a:p>
            <a:pPr lvl="1"/>
            <a:r>
              <a:rPr lang="en-US" i="1" dirty="0"/>
              <a:t>Uses the same 3 derivation steps as for TCP</a:t>
            </a:r>
          </a:p>
          <a:p>
            <a:pPr lvl="1"/>
            <a:endParaRPr lang="en-US" i="1" dirty="0"/>
          </a:p>
          <a:p>
            <a:r>
              <a:rPr lang="en-US" sz="2400" dirty="0"/>
              <a:t>Historical note: IP required small changes to handle multi-byte fields that include a partial byte (not present in TCP).  The resulting derivation works for both TCP and IP.</a:t>
            </a:r>
          </a:p>
        </p:txBody>
      </p:sp>
    </p:spTree>
    <p:extLst>
      <p:ext uri="{BB962C8B-B14F-4D97-AF65-F5344CB8AC3E}">
        <p14:creationId xmlns:p14="http://schemas.microsoft.com/office/powerpoint/2010/main" val="37803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A8AA-AAA2-3F48-8E52-3B66BA84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packet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75060-6D8A-6E42-91F4-19452E437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01" y="1594398"/>
            <a:ext cx="341665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defconst</a:t>
            </a:r>
            <a:r>
              <a:rPr lang="en-US" sz="1400" dirty="0">
                <a:latin typeface="Courier" pitchFamily="2" charset="0"/>
              </a:rPr>
              <a:t> *</a:t>
            </a:r>
            <a:r>
              <a:rPr lang="en-US" sz="1400" dirty="0" err="1">
                <a:latin typeface="Courier" pitchFamily="2" charset="0"/>
              </a:rPr>
              <a:t>ip-desc</a:t>
            </a:r>
            <a:r>
              <a:rPr lang="en-US" sz="1400" dirty="0">
                <a:latin typeface="Courier" pitchFamily="2" charset="0"/>
              </a:rPr>
              <a:t>*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'((:version 4)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(:</a:t>
            </a:r>
            <a:r>
              <a:rPr lang="en-US" sz="1400" dirty="0" err="1">
                <a:latin typeface="Courier" pitchFamily="2" charset="0"/>
              </a:rPr>
              <a:t>ihl</a:t>
            </a:r>
            <a:r>
              <a:rPr lang="en-US" sz="1400" dirty="0">
                <a:latin typeface="Courier" pitchFamily="2" charset="0"/>
              </a:rPr>
              <a:t> 4)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(:</a:t>
            </a:r>
            <a:r>
              <a:rPr lang="en-US" sz="1400" dirty="0" err="1">
                <a:latin typeface="Courier" pitchFamily="2" charset="0"/>
              </a:rPr>
              <a:t>dscp</a:t>
            </a:r>
            <a:r>
              <a:rPr lang="en-US" sz="1400" dirty="0">
                <a:latin typeface="Courier" pitchFamily="2" charset="0"/>
              </a:rPr>
              <a:t> 6) ;;since RFC2474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(:</a:t>
            </a:r>
            <a:r>
              <a:rPr lang="en-US" sz="1400" dirty="0" err="1">
                <a:latin typeface="Courier" pitchFamily="2" charset="0"/>
              </a:rPr>
              <a:t>ecn</a:t>
            </a:r>
            <a:r>
              <a:rPr lang="en-US" sz="1400" dirty="0">
                <a:latin typeface="Courier" pitchFamily="2" charset="0"/>
              </a:rPr>
              <a:t> 2)  ;;since RFC3168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(:total-length 16)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(:identification 16)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(:flags 3)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(:fragment-offset 13)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(:time-to-live 8)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(:protocol 8)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(:header-checksum 16)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(:source-</a:t>
            </a:r>
            <a:r>
              <a:rPr lang="en-US" sz="1400" dirty="0" err="1">
                <a:latin typeface="Courier" pitchFamily="2" charset="0"/>
              </a:rPr>
              <a:t>ip</a:t>
            </a:r>
            <a:r>
              <a:rPr lang="en-US" sz="1400" dirty="0">
                <a:latin typeface="Courier" pitchFamily="2" charset="0"/>
              </a:rPr>
              <a:t> 32)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(:destination-</a:t>
            </a:r>
            <a:r>
              <a:rPr lang="en-US" sz="1400" dirty="0" err="1">
                <a:latin typeface="Courier" pitchFamily="2" charset="0"/>
              </a:rPr>
              <a:t>ip</a:t>
            </a:r>
            <a:r>
              <a:rPr lang="en-US" sz="1400" dirty="0">
                <a:latin typeface="Courier" pitchFamily="2" charset="0"/>
              </a:rPr>
              <a:t> 32)))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6665C-720C-4E4F-9181-FCB68E5A9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59" y="1690689"/>
            <a:ext cx="5350941" cy="27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A8AA-AAA2-3F48-8E52-3B66BA84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packet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75060-6D8A-6E42-91F4-19452E437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Spec just passes the descriptor to </a:t>
            </a:r>
            <a:r>
              <a:rPr lang="en-US" sz="2400" dirty="0">
                <a:latin typeface="Courier" pitchFamily="2" charset="0"/>
              </a:rPr>
              <a:t>parse-bytes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  (defun parse-</a:t>
            </a:r>
            <a:r>
              <a:rPr lang="en-US" sz="1800" dirty="0" err="1">
                <a:latin typeface="Courier" pitchFamily="2" charset="0"/>
              </a:rPr>
              <a:t>ip</a:t>
            </a:r>
            <a:r>
              <a:rPr lang="en-US" sz="1800" dirty="0">
                <a:latin typeface="Courier" pitchFamily="2" charset="0"/>
              </a:rPr>
              <a:t> (bytes)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    (parse-bytes *</a:t>
            </a:r>
            <a:r>
              <a:rPr lang="en-US" sz="1800" dirty="0" err="1">
                <a:latin typeface="Courier" pitchFamily="2" charset="0"/>
              </a:rPr>
              <a:t>ip-desc</a:t>
            </a:r>
            <a:r>
              <a:rPr lang="en-US" sz="1800" dirty="0">
                <a:latin typeface="Courier" pitchFamily="2" charset="0"/>
              </a:rPr>
              <a:t>* bytes))</a:t>
            </a:r>
          </a:p>
          <a:p>
            <a:r>
              <a:rPr lang="en-US" sz="2400" dirty="0"/>
              <a:t>Derivation has the same 3 steps</a:t>
            </a:r>
          </a:p>
          <a:p>
            <a:r>
              <a:rPr lang="en-US" sz="2400" dirty="0"/>
              <a:t>Result is performant and idiomatic</a:t>
            </a:r>
          </a:p>
          <a:p>
            <a:r>
              <a:rPr lang="en-US" sz="2400" dirty="0"/>
              <a:t>Analogous final theorem proved: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(DEFTHM PARSE-IP.3-CORRECT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(IMPLIES (AND (ALL-UNSIGNED-BYTE-P 8 BYTES)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    (EQUAL (LEN BYTES) 20))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(EQUAL (PARSE-IP BYTES)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               (PARSE-IP.3 BYTES))))</a:t>
            </a:r>
          </a:p>
        </p:txBody>
      </p:sp>
    </p:spTree>
    <p:extLst>
      <p:ext uri="{BB962C8B-B14F-4D97-AF65-F5344CB8AC3E}">
        <p14:creationId xmlns:p14="http://schemas.microsoft.com/office/powerpoint/2010/main" val="12482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8A8C-324C-4D47-881F-A52587F4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16" y="196960"/>
            <a:ext cx="5435819" cy="1325563"/>
          </a:xfrm>
        </p:spPr>
        <p:txBody>
          <a:bodyPr/>
          <a:lstStyle/>
          <a:p>
            <a:r>
              <a:rPr lang="en-US" dirty="0"/>
              <a:t>Generated code for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CE33C-0469-3341-8478-129454FB7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5628"/>
            <a:ext cx="8839200" cy="5031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/>
              <a:t>(DEFUN PARSE-IP.3 (BYTES)</a:t>
            </a:r>
          </a:p>
          <a:p>
            <a:pPr marL="0" indent="0">
              <a:buNone/>
            </a:pPr>
            <a:r>
              <a:rPr lang="en-US" sz="1000" dirty="0"/>
              <a:t>  (LET ((X (NTH 0 BYTES)))</a:t>
            </a:r>
          </a:p>
          <a:p>
            <a:pPr marL="0" indent="0">
              <a:buNone/>
            </a:pPr>
            <a:r>
              <a:rPr lang="en-US" sz="1000" dirty="0"/>
              <a:t>       (LIST* (CONS :VERSION (SHR 32 (BVAND 32 240 X) 4))</a:t>
            </a:r>
          </a:p>
          <a:p>
            <a:pPr marL="0" indent="0">
              <a:buNone/>
            </a:pPr>
            <a:r>
              <a:rPr lang="en-US" sz="1000" dirty="0"/>
              <a:t>              (CONS :IHL (BVAND 32 15 X))</a:t>
            </a:r>
          </a:p>
          <a:p>
            <a:pPr marL="0" indent="0">
              <a:buNone/>
            </a:pPr>
            <a:r>
              <a:rPr lang="en-US" sz="1000" dirty="0"/>
              <a:t>              (LET ((X1 (NTH 1 BYTES)))</a:t>
            </a:r>
          </a:p>
          <a:p>
            <a:pPr marL="0" indent="0">
              <a:buNone/>
            </a:pPr>
            <a:r>
              <a:rPr lang="en-US" sz="1000" dirty="0"/>
              <a:t>                   (LIST* (CONS :DSCP (SHR 32 (BVAND 32 252 X1) 2))</a:t>
            </a:r>
          </a:p>
          <a:p>
            <a:pPr marL="0" indent="0">
              <a:buNone/>
            </a:pPr>
            <a:r>
              <a:rPr lang="en-US" sz="1000" dirty="0"/>
              <a:t>                          (CONS :ECN (BVAND 32 3 X1))</a:t>
            </a:r>
          </a:p>
          <a:p>
            <a:pPr marL="0" indent="0">
              <a:buNone/>
            </a:pPr>
            <a:r>
              <a:rPr lang="en-US" sz="1000" dirty="0"/>
              <a:t>                          (CONS :TOTAL-LENGTH (BVOR 32 (NTH 3 BYTES) (SHL 32 (NTH 2 BYTES) 8)))</a:t>
            </a:r>
          </a:p>
          <a:p>
            <a:pPr marL="0" indent="0">
              <a:buNone/>
            </a:pPr>
            <a:r>
              <a:rPr lang="en-US" sz="1000" dirty="0"/>
              <a:t>                          (CONS :IDENTIFICATION (BVOR 32 (NTH 5 BYTES) (SHL 32 (NTH 4 BYTES) 8)))</a:t>
            </a:r>
          </a:p>
          <a:p>
            <a:pPr marL="0" indent="0">
              <a:buNone/>
            </a:pPr>
            <a:r>
              <a:rPr lang="en-US" sz="1000" dirty="0"/>
              <a:t>                          (LET</a:t>
            </a:r>
          </a:p>
          <a:p>
            <a:pPr marL="0" indent="0">
              <a:buNone/>
            </a:pPr>
            <a:r>
              <a:rPr lang="en-US" sz="1000" dirty="0"/>
              <a:t>                           ((X2 (NTH 6 BYTES)))</a:t>
            </a:r>
          </a:p>
          <a:p>
            <a:pPr marL="0" indent="0">
              <a:buNone/>
            </a:pPr>
            <a:r>
              <a:rPr lang="en-US" sz="1000" dirty="0"/>
              <a:t>                           (LIST</a:t>
            </a:r>
          </a:p>
          <a:p>
            <a:pPr marL="0" indent="0">
              <a:buNone/>
            </a:pPr>
            <a:r>
              <a:rPr lang="en-US" sz="1000" dirty="0"/>
              <a:t>                            (CONS :FLAGS (SHR 32 (BVAND 32 224 X2) 5))</a:t>
            </a:r>
          </a:p>
          <a:p>
            <a:pPr marL="0" indent="0">
              <a:buNone/>
            </a:pPr>
            <a:r>
              <a:rPr lang="en-US" sz="1000" dirty="0"/>
              <a:t>                            (CONS :FRAGMENT-OFFSET (BVOR 32 (NTH 7 BYTES) (SHL 32 (BVAND 32 31 X2) 8)))</a:t>
            </a:r>
          </a:p>
          <a:p>
            <a:pPr marL="0" indent="0">
              <a:buNone/>
            </a:pPr>
            <a:r>
              <a:rPr lang="en-US" sz="1000" dirty="0"/>
              <a:t>                            (CONS :TIME-TO-LIVE (NTH 8 BYTES))</a:t>
            </a:r>
          </a:p>
          <a:p>
            <a:pPr marL="0" indent="0">
              <a:buNone/>
            </a:pPr>
            <a:r>
              <a:rPr lang="en-US" sz="1000" dirty="0"/>
              <a:t>                            (CONS :PROTOCOL (NTH 9 BYTES))</a:t>
            </a:r>
          </a:p>
          <a:p>
            <a:pPr marL="0" indent="0">
              <a:buNone/>
            </a:pPr>
            <a:r>
              <a:rPr lang="en-US" sz="1000" dirty="0"/>
              <a:t>                            (CONS :HEADER-CHECKSUM (BVOR 32 (NTH 11 BYTES) (SHL 32 (NTH 10 BYTES) 8)))</a:t>
            </a:r>
          </a:p>
          <a:p>
            <a:pPr marL="0" indent="0">
              <a:buNone/>
            </a:pPr>
            <a:r>
              <a:rPr lang="en-US" sz="1000" dirty="0"/>
              <a:t>                            (CONS :SOURCE-IP (BVOR 32 (SHL 32 (NTH 12 BYTES) 24) (BVOR 32 (SHL 32 (NTH 13 BYTES) 16) (BVOR 32 (NTH 15 BYTES) (SHL 32 (NTH 14 BYTES) 8)))))</a:t>
            </a:r>
          </a:p>
          <a:p>
            <a:pPr marL="0" indent="0">
              <a:buNone/>
            </a:pPr>
            <a:r>
              <a:rPr lang="en-US" sz="1000" dirty="0"/>
              <a:t>                            (CONS :DESTINATION-IP (BVOR 32 (SHL 32 (NTH 16 BYTES) 24) (BVOR 32 (SHL 32 (NTH 17 BYTES) 16) (BVOR 32 (NTH 19 BYTES) (SHL 32 (NTH 18 BYTES) 8))))))))))))</a:t>
            </a:r>
          </a:p>
        </p:txBody>
      </p:sp>
    </p:spTree>
    <p:extLst>
      <p:ext uri="{BB962C8B-B14F-4D97-AF65-F5344CB8AC3E}">
        <p14:creationId xmlns:p14="http://schemas.microsoft.com/office/powerpoint/2010/main" val="38225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0289"/>
          </a:xfrm>
        </p:spPr>
        <p:txBody>
          <a:bodyPr/>
          <a:lstStyle/>
          <a:p>
            <a:r>
              <a:rPr lang="en-US" dirty="0"/>
              <a:t>The Spec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42" y="1246574"/>
            <a:ext cx="8796316" cy="5435580"/>
          </a:xfrm>
        </p:spPr>
        <p:txBody>
          <a:bodyPr>
            <a:normAutofit/>
          </a:bodyPr>
          <a:lstStyle/>
          <a:p>
            <a:r>
              <a:rPr lang="en-US" dirty="0"/>
              <a:t>Formalizes the requirements and assumptions.</a:t>
            </a:r>
          </a:p>
          <a:p>
            <a:r>
              <a:rPr lang="en-US" dirty="0"/>
              <a:t>Is written in logic.</a:t>
            </a:r>
          </a:p>
          <a:p>
            <a:r>
              <a:rPr lang="en-US" dirty="0"/>
              <a:t>Should be as clear and simple as possible.</a:t>
            </a:r>
          </a:p>
          <a:p>
            <a:r>
              <a:rPr lang="en-US" dirty="0"/>
              <a:t>Should describe what the program should do but not </a:t>
            </a:r>
            <a:r>
              <a:rPr lang="en-US" i="1" dirty="0"/>
              <a:t>how</a:t>
            </a:r>
            <a:r>
              <a:rPr lang="en-US" dirty="0"/>
              <a:t> to do it.</a:t>
            </a:r>
          </a:p>
          <a:p>
            <a:pPr lvl="1"/>
            <a:r>
              <a:rPr lang="en-US" dirty="0"/>
              <a:t>Avoid specifying algorithms or internal data structures</a:t>
            </a:r>
          </a:p>
          <a:p>
            <a:pPr lvl="1"/>
            <a:r>
              <a:rPr lang="en-US" dirty="0"/>
              <a:t>Don't include optimizations!</a:t>
            </a:r>
          </a:p>
          <a:p>
            <a:endParaRPr lang="en-US" i="1" dirty="0"/>
          </a:p>
          <a:p>
            <a:r>
              <a:rPr lang="en-US" dirty="0"/>
              <a:t>Best of both worlds:</a:t>
            </a:r>
          </a:p>
          <a:p>
            <a:pPr lvl="1"/>
            <a:r>
              <a:rPr lang="en-US" i="1" dirty="0"/>
              <a:t>simple</a:t>
            </a:r>
            <a:r>
              <a:rPr lang="en-US" dirty="0"/>
              <a:t> spec</a:t>
            </a:r>
          </a:p>
          <a:p>
            <a:pPr lvl="1"/>
            <a:r>
              <a:rPr lang="en-US" i="1" dirty="0"/>
              <a:t>performant</a:t>
            </a:r>
            <a:r>
              <a:rPr lang="en-US" dirty="0"/>
              <a:t> code</a:t>
            </a:r>
          </a:p>
          <a:p>
            <a:pPr lvl="1"/>
            <a:r>
              <a:rPr lang="en-US" dirty="0"/>
              <a:t>proofs linking the two</a:t>
            </a:r>
          </a:p>
        </p:txBody>
      </p:sp>
    </p:spTree>
    <p:extLst>
      <p:ext uri="{BB962C8B-B14F-4D97-AF65-F5344CB8AC3E}">
        <p14:creationId xmlns:p14="http://schemas.microsoft.com/office/powerpoint/2010/main" val="21828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BE9E1-61D8-ED4F-954B-EFE85027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665A2-44E6-E144-9A1C-4D2EC1E6E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1 (feasibility study) complete</a:t>
            </a:r>
          </a:p>
          <a:p>
            <a:r>
              <a:rPr lang="en-US" dirty="0"/>
              <a:t>Initial experiments worked out</a:t>
            </a:r>
          </a:p>
          <a:p>
            <a:r>
              <a:rPr lang="en-US" dirty="0"/>
              <a:t>Starting Phase 2 soon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Thanks to DARPA and the Army Combat Capabilities Development Command, Ground Vehicle Systems Center (GVSC)</a:t>
            </a:r>
          </a:p>
        </p:txBody>
      </p:sp>
    </p:spTree>
    <p:extLst>
      <p:ext uri="{BB962C8B-B14F-4D97-AF65-F5344CB8AC3E}">
        <p14:creationId xmlns:p14="http://schemas.microsoft.com/office/powerpoint/2010/main" val="34103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6E5E-1F23-6847-A70A-7BB83B9A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0AB02-E046-8842-B4C8-8789380AF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addition to a TCP/IP stack, we are interested in synthesizing high-assurance</a:t>
            </a:r>
          </a:p>
          <a:p>
            <a:pPr lvl="1"/>
            <a:r>
              <a:rPr lang="en-US" sz="2800" dirty="0"/>
              <a:t>application-level protocols (HTTP, TLS)</a:t>
            </a:r>
          </a:p>
          <a:p>
            <a:pPr lvl="1"/>
            <a:r>
              <a:rPr lang="en-US" sz="2800" dirty="0"/>
              <a:t>applications (webservers)</a:t>
            </a:r>
          </a:p>
          <a:p>
            <a:pPr lvl="1"/>
            <a:r>
              <a:rPr lang="en-US" sz="2800" dirty="0"/>
              <a:t>device drivers</a:t>
            </a:r>
          </a:p>
          <a:p>
            <a:pPr lvl="1"/>
            <a:r>
              <a:rPr lang="en-US" sz="2800" dirty="0"/>
              <a:t>etc.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7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7"/>
          <p:cNvPicPr>
            <a:picLocks noChangeAspect="1"/>
          </p:cNvPicPr>
          <p:nvPr/>
        </p:nvPicPr>
        <p:blipFill>
          <a:blip r:embed="rId2"/>
          <a:srcRect l="-109125" r="-109125"/>
          <a:stretch>
            <a:fillRect/>
          </a:stretch>
        </p:blipFill>
        <p:spPr>
          <a:xfrm>
            <a:off x="4266362" y="684458"/>
            <a:ext cx="4624778" cy="5797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9688"/>
          </a:xfrm>
        </p:spPr>
        <p:txBody>
          <a:bodyPr>
            <a:noAutofit/>
          </a:bodyPr>
          <a:lstStyle/>
          <a:p>
            <a:r>
              <a:rPr lang="en-US" sz="4000" dirty="0"/>
              <a:t>The Derivation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70" y="1334814"/>
            <a:ext cx="5801710" cy="53272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Derivation = a sequence of refinements</a:t>
            </a:r>
          </a:p>
          <a:p>
            <a:r>
              <a:rPr lang="en-US" dirty="0"/>
              <a:t>Each refinement:</a:t>
            </a:r>
          </a:p>
          <a:p>
            <a:pPr lvl="1"/>
            <a:r>
              <a:rPr lang="en-US" dirty="0"/>
              <a:t>makes a single design choice.</a:t>
            </a:r>
          </a:p>
          <a:p>
            <a:pPr lvl="1"/>
            <a:r>
              <a:rPr lang="en-US" dirty="0"/>
              <a:t>may narrow down the space of possible implementations.</a:t>
            </a:r>
          </a:p>
          <a:p>
            <a:pPr lvl="1"/>
            <a:r>
              <a:rPr lang="en-US" dirty="0"/>
              <a:t>may be carried out by an automated transformation.</a:t>
            </a:r>
          </a:p>
          <a:p>
            <a:pPr lvl="1"/>
            <a:r>
              <a:rPr lang="en-US" dirty="0"/>
              <a:t>can be selected from a library of refinements.</a:t>
            </a:r>
          </a:p>
          <a:p>
            <a:pPr lvl="1"/>
            <a:r>
              <a:rPr lang="en-US" dirty="0"/>
              <a:t>is checked by the theorem prover.</a:t>
            </a:r>
          </a:p>
          <a:p>
            <a:r>
              <a:rPr lang="en-US" sz="3100" dirty="0"/>
              <a:t>Advantages:</a:t>
            </a:r>
          </a:p>
          <a:p>
            <a:pPr lvl="1"/>
            <a:r>
              <a:rPr lang="en-US" sz="2800" dirty="0"/>
              <a:t>Assurance (correct-by-construction)</a:t>
            </a:r>
          </a:p>
          <a:p>
            <a:pPr lvl="1"/>
            <a:r>
              <a:rPr lang="en-US" sz="2800" dirty="0"/>
              <a:t>Automation</a:t>
            </a:r>
          </a:p>
          <a:p>
            <a:pPr lvl="1"/>
            <a:r>
              <a:rPr lang="en-US" sz="2800" dirty="0"/>
              <a:t>Small, tractable proof steps</a:t>
            </a:r>
          </a:p>
          <a:p>
            <a:pPr lvl="1"/>
            <a:r>
              <a:rPr lang="en-US" sz="2800" dirty="0"/>
              <a:t>Many steps and proofs done by the transformations</a:t>
            </a:r>
          </a:p>
          <a:p>
            <a:pPr lvl="1"/>
            <a:r>
              <a:rPr lang="en-US" sz="2800" dirty="0"/>
              <a:t>Can re-derive implementations after the spec changes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074252" y="715773"/>
            <a:ext cx="719667" cy="580477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92382" y="3418106"/>
            <a:ext cx="136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derivation</a:t>
            </a:r>
          </a:p>
        </p:txBody>
      </p:sp>
    </p:spTree>
    <p:extLst>
      <p:ext uri="{BB962C8B-B14F-4D97-AF65-F5344CB8AC3E}">
        <p14:creationId xmlns:p14="http://schemas.microsoft.com/office/powerpoint/2010/main" val="3462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49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Kestrel's APT Toolkit for Correct-by-Construction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6" y="1690689"/>
            <a:ext cx="4461934" cy="4525963"/>
          </a:xfrm>
        </p:spPr>
        <p:txBody>
          <a:bodyPr>
            <a:normAutofit/>
          </a:bodyPr>
          <a:lstStyle/>
          <a:p>
            <a:r>
              <a:rPr lang="en-US" sz="2900" dirty="0"/>
              <a:t>APT = “</a:t>
            </a:r>
            <a:r>
              <a:rPr lang="en-US" sz="2900" b="1" dirty="0"/>
              <a:t>A</a:t>
            </a:r>
            <a:r>
              <a:rPr lang="en-US" sz="2900" dirty="0"/>
              <a:t>utomated </a:t>
            </a:r>
            <a:r>
              <a:rPr lang="en-US" sz="2900" b="1" dirty="0"/>
              <a:t>P</a:t>
            </a:r>
            <a:r>
              <a:rPr lang="en-US" sz="2900" dirty="0"/>
              <a:t>rogram </a:t>
            </a:r>
            <a:r>
              <a:rPr lang="en-US" sz="2900" b="1" dirty="0"/>
              <a:t>T</a:t>
            </a:r>
            <a:r>
              <a:rPr lang="en-US" sz="2900" dirty="0"/>
              <a:t>ransformations”</a:t>
            </a:r>
          </a:p>
          <a:p>
            <a:r>
              <a:rPr lang="en-US" sz="2900" dirty="0"/>
              <a:t>Kestrel’s next-generation software synthesis system</a:t>
            </a:r>
          </a:p>
          <a:p>
            <a:r>
              <a:rPr lang="en-US" sz="2900" dirty="0"/>
              <a:t>Built on the ACL2 theorem prover</a:t>
            </a:r>
          </a:p>
          <a:p>
            <a:r>
              <a:rPr lang="en-US" sz="2900" dirty="0"/>
              <a:t>Each synthesis step produces a proof checked by the prover</a:t>
            </a:r>
          </a:p>
          <a:p>
            <a:endParaRPr lang="en-US" sz="2900" dirty="0"/>
          </a:p>
        </p:txBody>
      </p:sp>
      <p:pic>
        <p:nvPicPr>
          <p:cNvPr id="4" name="Picture 3" descr="Screen Shot 2016-10-31 at 2.4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34" y="1744133"/>
            <a:ext cx="398508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930"/>
            <a:ext cx="8229600" cy="928105"/>
          </a:xfrm>
        </p:spPr>
        <p:txBody>
          <a:bodyPr/>
          <a:lstStyle/>
          <a:p>
            <a:r>
              <a:rPr lang="en-US" dirty="0"/>
              <a:t>ACL2: Industrial Strength Prover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03" y="876556"/>
            <a:ext cx="8402594" cy="1476316"/>
          </a:xfrm>
        </p:spPr>
        <p:txBody>
          <a:bodyPr>
            <a:noAutofit/>
          </a:bodyPr>
          <a:lstStyle/>
          <a:p>
            <a:r>
              <a:rPr lang="en-US" sz="2000" dirty="0"/>
              <a:t>APT is based on ACL2, an existing, industrial-strength theorem prover used by many companies</a:t>
            </a:r>
          </a:p>
          <a:p>
            <a:r>
              <a:rPr lang="en-US" sz="2000" dirty="0"/>
              <a:t>Working with the main ACL2 developer at UT-Austin.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2" y="2454920"/>
            <a:ext cx="1894754" cy="1261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45" y="2565262"/>
            <a:ext cx="2004573" cy="311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5" y="5076154"/>
            <a:ext cx="1159063" cy="1159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07" y="3924561"/>
            <a:ext cx="1366863" cy="604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26" y="2530663"/>
            <a:ext cx="2029446" cy="13096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40" y="2526155"/>
            <a:ext cx="1883925" cy="1240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6392" y="4566293"/>
            <a:ext cx="2124332" cy="11936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41" y="3453377"/>
            <a:ext cx="2436752" cy="5890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5818" y="4082672"/>
            <a:ext cx="1189131" cy="11891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23" y="5630029"/>
            <a:ext cx="1661024" cy="7079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17" y="5644533"/>
            <a:ext cx="1877610" cy="7200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8" y="4088832"/>
            <a:ext cx="1558874" cy="5030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23" y="4384034"/>
            <a:ext cx="2309615" cy="8086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99" y="5676225"/>
            <a:ext cx="2587779" cy="7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4366"/>
            <a:ext cx="8606413" cy="763541"/>
          </a:xfrm>
        </p:spPr>
        <p:txBody>
          <a:bodyPr>
            <a:noAutofit/>
          </a:bodyPr>
          <a:lstStyle/>
          <a:p>
            <a:r>
              <a:rPr lang="en-US" sz="3600" dirty="0"/>
              <a:t>APT Transformations – All Proof-Producing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75683"/>
            <a:ext cx="8229600" cy="5982317"/>
          </a:xfrm>
        </p:spPr>
        <p:txBody>
          <a:bodyPr numCol="2">
            <a:noAutofit/>
          </a:bodyPr>
          <a:lstStyle/>
          <a:p>
            <a:pPr>
              <a:lnSpc>
                <a:spcPts val="1000"/>
              </a:lnSpc>
            </a:pPr>
            <a:r>
              <a:rPr lang="en-US" sz="2000" dirty="0"/>
              <a:t>make-tail-rec</a:t>
            </a:r>
          </a:p>
          <a:p>
            <a:pPr lvl="1">
              <a:lnSpc>
                <a:spcPts val="1000"/>
              </a:lnSpc>
            </a:pPr>
            <a:r>
              <a:rPr lang="en-US" sz="2000" dirty="0"/>
              <a:t>assoc</a:t>
            </a:r>
          </a:p>
          <a:p>
            <a:pPr lvl="1">
              <a:lnSpc>
                <a:spcPts val="1000"/>
              </a:lnSpc>
            </a:pPr>
            <a:r>
              <a:rPr lang="en-US" sz="2000" dirty="0"/>
              <a:t>monoid</a:t>
            </a:r>
          </a:p>
          <a:p>
            <a:pPr lvl="1">
              <a:lnSpc>
                <a:spcPts val="1000"/>
              </a:lnSpc>
            </a:pPr>
            <a:r>
              <a:rPr lang="en-US" sz="2000" dirty="0"/>
              <a:t>nats counting down</a:t>
            </a:r>
          </a:p>
          <a:p>
            <a:pPr lvl="1">
              <a:lnSpc>
                <a:spcPts val="1000"/>
              </a:lnSpc>
            </a:pPr>
            <a:r>
              <a:rPr lang="en-US" sz="2000" dirty="0"/>
              <a:t>bit vectors counting down</a:t>
            </a:r>
          </a:p>
          <a:p>
            <a:pPr lvl="1">
              <a:lnSpc>
                <a:spcPts val="1000"/>
              </a:lnSpc>
            </a:pPr>
            <a:r>
              <a:rPr lang="en-US" sz="2000" dirty="0"/>
              <a:t>list builder (list-to-array)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finite-difference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remove-cdring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expand-lets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letify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simplify-body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simplify</a:t>
            </a:r>
          </a:p>
          <a:p>
            <a:pPr lvl="1">
              <a:lnSpc>
                <a:spcPts val="1000"/>
              </a:lnSpc>
            </a:pPr>
            <a:r>
              <a:rPr lang="en-US" sz="2000" dirty="0"/>
              <a:t>function</a:t>
            </a:r>
          </a:p>
          <a:p>
            <a:pPr lvl="1">
              <a:lnSpc>
                <a:spcPts val="1000"/>
              </a:lnSpc>
            </a:pPr>
            <a:r>
              <a:rPr lang="en-US" sz="2000" dirty="0"/>
              <a:t>second-order function</a:t>
            </a:r>
          </a:p>
          <a:p>
            <a:pPr lvl="1">
              <a:lnSpc>
                <a:spcPts val="1000"/>
              </a:lnSpc>
            </a:pPr>
            <a:r>
              <a:rPr lang="en-US" sz="2000" dirty="0"/>
              <a:t>quantified function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rewrite-body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drop-function-from-nest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drop-irrelevant-params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flatten-params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homogenize-tail-rec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flip-if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rename-params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reorder-params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restructure-elseif</a:t>
            </a:r>
          </a:p>
          <a:p>
            <a:pPr>
              <a:lnSpc>
                <a:spcPts val="1000"/>
              </a:lnSpc>
            </a:pPr>
            <a:endParaRPr lang="en-US" sz="2000" dirty="0"/>
          </a:p>
          <a:p>
            <a:pPr>
              <a:lnSpc>
                <a:spcPts val="1000"/>
              </a:lnSpc>
            </a:pPr>
            <a:r>
              <a:rPr lang="en-US" sz="2000" dirty="0"/>
              <a:t>make-do-while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lift-condition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weaken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strengthen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wrap-output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wrap-input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undo-finite-difference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undo-make-tail-rec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define-op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copy-spec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spec substitution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decrease-and-conquer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divide-and-conquer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predicate narrowing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isomorphic data transformation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extract output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restore multiple values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reverse-array-filler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replace-term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apply-rule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last-element-of-list</a:t>
            </a:r>
          </a:p>
          <a:p>
            <a:pPr>
              <a:lnSpc>
                <a:spcPts val="1000"/>
              </a:lnSpc>
            </a:pPr>
            <a:r>
              <a:rPr lang="en-US" sz="2000" dirty="0"/>
              <a:t>hoist-if</a:t>
            </a:r>
          </a:p>
          <a:p>
            <a:pPr>
              <a:lnSpc>
                <a:spcPts val="1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51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94"/>
            <a:ext cx="8229600" cy="636300"/>
          </a:xfrm>
        </p:spPr>
        <p:txBody>
          <a:bodyPr>
            <a:noAutofit/>
          </a:bodyPr>
          <a:lstStyle/>
          <a:p>
            <a:r>
              <a:rPr lang="en-US" sz="2800" dirty="0"/>
              <a:t>Examples of Code with Proven Derivations*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54694"/>
            <a:ext cx="4038600" cy="5742879"/>
          </a:xfrm>
        </p:spPr>
        <p:txBody>
          <a:bodyPr>
            <a:noAutofit/>
          </a:bodyPr>
          <a:lstStyle/>
          <a:p>
            <a:r>
              <a:rPr lang="en-US" sz="2000" dirty="0"/>
              <a:t>MAVLink CRC checksum</a:t>
            </a:r>
          </a:p>
          <a:p>
            <a:r>
              <a:rPr lang="en-US" sz="2000" dirty="0"/>
              <a:t>MAVLink message creation</a:t>
            </a:r>
          </a:p>
          <a:p>
            <a:r>
              <a:rPr lang="en-US" sz="2000" dirty="0"/>
              <a:t>MAVLink message parsing</a:t>
            </a:r>
          </a:p>
          <a:p>
            <a:r>
              <a:rPr lang="en-US" sz="2000" dirty="0"/>
              <a:t>HTTP message creation </a:t>
            </a:r>
          </a:p>
          <a:p>
            <a:r>
              <a:rPr lang="en-US" sz="2000" dirty="0"/>
              <a:t>HTTP message parsing</a:t>
            </a:r>
          </a:p>
          <a:p>
            <a:r>
              <a:rPr lang="en-US" sz="2000" dirty="0"/>
              <a:t>AES cipher</a:t>
            </a:r>
          </a:p>
          <a:p>
            <a:r>
              <a:rPr lang="en-US" sz="2000" dirty="0"/>
              <a:t>TEA cipher</a:t>
            </a:r>
          </a:p>
          <a:p>
            <a:r>
              <a:rPr lang="en-US" sz="2000" dirty="0"/>
              <a:t>RC6 cipher</a:t>
            </a:r>
          </a:p>
          <a:p>
            <a:r>
              <a:rPr lang="en-US" sz="2000" dirty="0"/>
              <a:t>Bresenham’s Algorithm</a:t>
            </a:r>
          </a:p>
          <a:p>
            <a:endParaRPr lang="en-US" sz="1800" dirty="0"/>
          </a:p>
          <a:p>
            <a:r>
              <a:rPr lang="en-US" sz="1800" dirty="0"/>
              <a:t>Bitcoin: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/>
              <a:t>Base58 encoding/decoding, 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/>
              <a:t>SHA-256, RIPEMD-160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/>
              <a:t>Bitcoin address-to-public-key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54694"/>
            <a:ext cx="4038600" cy="5846700"/>
          </a:xfrm>
        </p:spPr>
        <p:txBody>
          <a:bodyPr>
            <a:noAutofit/>
          </a:bodyPr>
          <a:lstStyle/>
          <a:p>
            <a:r>
              <a:rPr lang="en-US" sz="2000" dirty="0"/>
              <a:t>factorial</a:t>
            </a:r>
          </a:p>
          <a:p>
            <a:r>
              <a:rPr lang="en-US" sz="2000" dirty="0"/>
              <a:t>Fibonacci</a:t>
            </a:r>
          </a:p>
          <a:p>
            <a:r>
              <a:rPr lang="en-US" sz="2000" dirty="0"/>
              <a:t>sum of squares</a:t>
            </a:r>
          </a:p>
          <a:p>
            <a:r>
              <a:rPr lang="en-US" sz="2000" dirty="0"/>
              <a:t>insertion sort</a:t>
            </a:r>
          </a:p>
          <a:p>
            <a:r>
              <a:rPr lang="en-US" sz="2000" dirty="0"/>
              <a:t>membership</a:t>
            </a:r>
          </a:p>
          <a:p>
            <a:r>
              <a:rPr lang="en-US" sz="2000" dirty="0"/>
              <a:t>find index</a:t>
            </a:r>
          </a:p>
          <a:p>
            <a:r>
              <a:rPr lang="en-US" sz="2000" dirty="0"/>
              <a:t>max element</a:t>
            </a:r>
          </a:p>
          <a:p>
            <a:r>
              <a:rPr lang="en-US" sz="2000" dirty="0"/>
              <a:t>negate bytes</a:t>
            </a:r>
          </a:p>
          <a:p>
            <a:r>
              <a:rPr lang="en-US" sz="2000" dirty="0"/>
              <a:t>prime sieve</a:t>
            </a:r>
          </a:p>
          <a:p>
            <a:r>
              <a:rPr lang="en-US" sz="2000" dirty="0"/>
              <a:t>reverse array</a:t>
            </a:r>
          </a:p>
          <a:p>
            <a:endParaRPr lang="en-US" sz="2000" dirty="0"/>
          </a:p>
          <a:p>
            <a:r>
              <a:rPr lang="en-US" sz="2000" dirty="0"/>
              <a:t>Flex theorem prover / planner</a:t>
            </a:r>
          </a:p>
          <a:p>
            <a:r>
              <a:rPr lang="en-US" sz="2000" dirty="0"/>
              <a:t>Drone fleet planning</a:t>
            </a:r>
          </a:p>
          <a:p>
            <a:r>
              <a:rPr lang="en-US" sz="2000" dirty="0"/>
              <a:t>TCP / IP packet parsing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E1B6C-E80E-2D41-88F6-32FCD55A6DC4}"/>
              </a:ext>
            </a:extLst>
          </p:cNvPr>
          <p:cNvSpPr txBox="1"/>
          <p:nvPr/>
        </p:nvSpPr>
        <p:spPr>
          <a:xfrm>
            <a:off x="283779" y="6211669"/>
            <a:ext cx="832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*many of these start by lifting code into logic and use bottom-up steps as well as top-down steps ("analysis by synthesis")</a:t>
            </a:r>
          </a:p>
        </p:txBody>
      </p:sp>
    </p:spTree>
    <p:extLst>
      <p:ext uri="{BB962C8B-B14F-4D97-AF65-F5344CB8AC3E}">
        <p14:creationId xmlns:p14="http://schemas.microsoft.com/office/powerpoint/2010/main" val="10712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1E29-9C1B-AA48-881C-B80E5047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seL4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CAB7F-10C4-1343-88FB-87A261806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1836136"/>
            <a:ext cx="8576441" cy="4351338"/>
          </a:xfrm>
        </p:spPr>
        <p:txBody>
          <a:bodyPr/>
          <a:lstStyle/>
          <a:p>
            <a:r>
              <a:rPr lang="en-US" dirty="0"/>
              <a:t>The seL4 kernel has a very high level of assurance</a:t>
            </a:r>
          </a:p>
          <a:p>
            <a:r>
              <a:rPr lang="en-US" dirty="0"/>
              <a:t>But:  It does not provide the typical POSIX interface that users expect of an operating system (files, processes, </a:t>
            </a:r>
            <a:r>
              <a:rPr lang="en-US" b="1" dirty="0"/>
              <a:t>networking</a:t>
            </a:r>
            <a:r>
              <a:rPr lang="en-US" dirty="0"/>
              <a:t>, etc.).</a:t>
            </a:r>
          </a:p>
          <a:p>
            <a:pPr lvl="1"/>
            <a:r>
              <a:rPr lang="en-US" dirty="0"/>
              <a:t>Implementations exist but many are not yet formally verified</a:t>
            </a:r>
          </a:p>
          <a:p>
            <a:r>
              <a:rPr lang="en-US" dirty="0"/>
              <a:t>Adding such features to seL4, and extending its assurance case to include them, would go a long way toward increasing its use in critical systems.</a:t>
            </a:r>
          </a:p>
        </p:txBody>
      </p:sp>
    </p:spTree>
    <p:extLst>
      <p:ext uri="{BB962C8B-B14F-4D97-AF65-F5344CB8AC3E}">
        <p14:creationId xmlns:p14="http://schemas.microsoft.com/office/powerpoint/2010/main" val="7805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3232</Words>
  <Application>Microsoft Office PowerPoint</Application>
  <PresentationFormat>On-screen Show (4:3)</PresentationFormat>
  <Paragraphs>476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Courier</vt:lpstr>
      <vt:lpstr>Office Theme</vt:lpstr>
      <vt:lpstr>Correct-by-Construction Network Stack Synthesis  for seL4</vt:lpstr>
      <vt:lpstr>Software Synthesis:  Another Way to Obtain Formally Verified Code</vt:lpstr>
      <vt:lpstr>The Spec</vt:lpstr>
      <vt:lpstr>The Derivation</vt:lpstr>
      <vt:lpstr>Kestrel's APT Toolkit for Correct-by-Construction Synthesis</vt:lpstr>
      <vt:lpstr>ACL2: Industrial Strength Prover</vt:lpstr>
      <vt:lpstr>APT Transformations – All Proof-Producing </vt:lpstr>
      <vt:lpstr>Examples of Code with Proven Derivations*</vt:lpstr>
      <vt:lpstr>Application to seL4</vt:lpstr>
      <vt:lpstr>Verified Network Stack Synthesis for seL4</vt:lpstr>
      <vt:lpstr>Challenges</vt:lpstr>
      <vt:lpstr>Demo: TCP and IP packet parsing</vt:lpstr>
      <vt:lpstr>How to Specify TCP Parsing</vt:lpstr>
      <vt:lpstr>The spec for TCP parsing</vt:lpstr>
      <vt:lpstr>The spec for TCP parsing</vt:lpstr>
      <vt:lpstr>The spec for TCP parsing</vt:lpstr>
      <vt:lpstr>The derivation for TCP parsing</vt:lpstr>
      <vt:lpstr>TCP Derivation Step 1</vt:lpstr>
      <vt:lpstr>TCP Derivation: Result of Step 1</vt:lpstr>
      <vt:lpstr>Library Rules Used in Step 1</vt:lpstr>
      <vt:lpstr>Examples of Library Rules Used</vt:lpstr>
      <vt:lpstr>TCP Derivation Step 2</vt:lpstr>
      <vt:lpstr>TCP Derivation Step 3</vt:lpstr>
      <vt:lpstr>TCP Derivation: Final Result</vt:lpstr>
      <vt:lpstr>Final theorem</vt:lpstr>
      <vt:lpstr>Reusability</vt:lpstr>
      <vt:lpstr>IP packet parsing</vt:lpstr>
      <vt:lpstr>IP packet parsing</vt:lpstr>
      <vt:lpstr>Generated code for IP</vt:lpstr>
      <vt:lpstr>Project Status</vt:lpstr>
      <vt:lpstr>Possible 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Correct-By-Construction Network Stack Synthesis for seL4</dc:title>
  <dc:creator>Eric Smith</dc:creator>
  <cp:lastModifiedBy>David Ditzenberger</cp:lastModifiedBy>
  <cp:revision>2</cp:revision>
  <dcterms:created xsi:type="dcterms:W3CDTF">2019-10-23T14:37:36Z</dcterms:created>
  <dcterms:modified xsi:type="dcterms:W3CDTF">2019-10-23T14:40:05Z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